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7" r:id="rId17"/>
    <p:sldId id="275" r:id="rId18"/>
    <p:sldId id="278" r:id="rId19"/>
    <p:sldId id="279" r:id="rId20"/>
    <p:sldId id="281" r:id="rId21"/>
    <p:sldId id="280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660"/>
  </p:normalViewPr>
  <p:slideViewPr>
    <p:cSldViewPr>
      <p:cViewPr>
        <p:scale>
          <a:sx n="66" d="100"/>
          <a:sy n="66" d="100"/>
        </p:scale>
        <p:origin x="-2934" y="-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BC71C-1DBA-4DD7-A4C5-CD0D085B497A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782F8-302B-44A3-8E7D-D0205B6B0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4ADD4-CC36-4E41-89A1-06C64EDFC8AE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5FBC-07FA-483C-85DE-4F280625F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E62DC-05B1-4B23-808D-69C3C83962E3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A037-42D4-4685-A2AE-DB35B1960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75B86-AD39-421D-B929-A7BC1575A29B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8147E-99DC-461B-8056-354384983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4909C-6CF0-4107-AD08-8D35293362FC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7286C-EE66-4C43-B32C-6A95A92A8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B8ACE-DFE1-4FAC-B2C6-3613C23CCFF0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D1C8B-86FB-4117-8E79-1AA595B9E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27002-4114-40F8-A4CB-AB91269429A9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248F3-D7E3-4C16-9C61-009DB5D21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5E1FD-BC18-4FBA-8A21-64ADD3464FF5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F78AE-2994-4642-8CBA-4355E2F24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F8F15-EEBB-4F80-B032-70F712D1EECD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F7A65-1330-42A1-A834-AACA244B2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83144-4A8A-4D92-A13F-561447512BBD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1E4AD-4061-4434-85DF-DB5836C2C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A739E-8124-4634-B68F-5AC1D8C40211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21056-5F95-4A9C-B0B7-AD18CA01C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362C5C-90D1-4D14-AABB-890006A8448E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AA43E5-0953-41CC-A4B1-3A9550A73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3" r:id="rId4"/>
    <p:sldLayoutId id="2147483807" r:id="rId5"/>
    <p:sldLayoutId id="2147483802" r:id="rId6"/>
    <p:sldLayoutId id="2147483808" r:id="rId7"/>
    <p:sldLayoutId id="2147483809" r:id="rId8"/>
    <p:sldLayoutId id="2147483810" r:id="rId9"/>
    <p:sldLayoutId id="2147483801" r:id="rId10"/>
    <p:sldLayoutId id="214748381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772400" cy="274321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7200" dirty="0" smtClean="0">
                <a:solidFill>
                  <a:srgbClr val="0070C0"/>
                </a:solidFill>
              </a:rPr>
              <a:t>Здоровый образ жизни</a:t>
            </a:r>
            <a:endParaRPr lang="ru-RU" sz="72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589d9c60315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780928"/>
            <a:ext cx="7933078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Физическая активность.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628800"/>
            <a:ext cx="4614862" cy="4857750"/>
          </a:xfrm>
        </p:spPr>
        <p:txBody>
          <a:bodyPr>
            <a:normAutofit fontScale="85000" lnSpcReduction="2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>
                <a:solidFill>
                  <a:srgbClr val="000000"/>
                </a:solidFill>
              </a:rPr>
              <a:t>"</a:t>
            </a:r>
            <a:r>
              <a:rPr lang="ru-RU" b="1" dirty="0" smtClean="0">
                <a:solidFill>
                  <a:srgbClr val="000000"/>
                </a:solidFill>
              </a:rPr>
              <a:t>Физическая активность </a:t>
            </a:r>
            <a:r>
              <a:rPr lang="ru-RU" dirty="0" smtClean="0">
                <a:solidFill>
                  <a:srgbClr val="000000"/>
                </a:solidFill>
              </a:rPr>
              <a:t>- ключевой компонент сохранения здоровья, и нам нужно приложить все усилия, чтобы не высиживать или вылеживать свои болезни, а самостоятельно их предупреждать с помощью приятной зарядки", - утверждает специалист в области исследования рака профессор Кен Фокс.</a:t>
            </a:r>
            <a:endParaRPr lang="ru-RU" dirty="0"/>
          </a:p>
        </p:txBody>
      </p:sp>
      <p:pic>
        <p:nvPicPr>
          <p:cNvPr id="4" name="Picture 5" descr="Фитнес упражнения на тренажерах позволяют нам быть здоровыми и красивы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1285875"/>
            <a:ext cx="2757488" cy="2071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%CB%E5%F2%ED%E8%E9%20%EB%E0%E3%E5%F0%FC%200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84984"/>
            <a:ext cx="4070796" cy="3402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2550" y="261938"/>
            <a:ext cx="4078288" cy="3389312"/>
          </a:xfr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3929063"/>
            <a:ext cx="4114800" cy="2768600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rgbClr val="000000"/>
                </a:solidFill>
              </a:rPr>
              <a:t>    и попробуйте что - </a:t>
            </a:r>
            <a:r>
              <a:rPr lang="ru-RU" sz="2800" dirty="0" err="1" smtClean="0">
                <a:solidFill>
                  <a:srgbClr val="000000"/>
                </a:solidFill>
              </a:rPr>
              <a:t>нибудь</a:t>
            </a:r>
            <a:r>
              <a:rPr lang="ru-RU" sz="2800" dirty="0" smtClean="0">
                <a:solidFill>
                  <a:srgbClr val="000000"/>
                </a:solidFill>
              </a:rPr>
              <a:t> другое. Можно заниматься ходьбой, бегом, аэробикой, йогой - неважно, что именно вы делаете, лишь бы занимались спортом </a:t>
            </a:r>
            <a:r>
              <a:rPr lang="ru-RU" sz="2800" i="1" u="sng" dirty="0" smtClean="0">
                <a:solidFill>
                  <a:srgbClr val="000000"/>
                </a:solidFill>
              </a:rPr>
              <a:t>ежедневно.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4" name="Picture 4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357188"/>
            <a:ext cx="4826000" cy="3565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1264295080-8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5775" y="3643313"/>
            <a:ext cx="4848225" cy="3033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260647"/>
            <a:ext cx="4104456" cy="6120681"/>
          </a:xfrm>
        </p:spPr>
      </p:pic>
      <p:pic>
        <p:nvPicPr>
          <p:cNvPr id="4" name="Picture 4" descr="758036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85813"/>
            <a:ext cx="388778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В  здоровом теле – здоровый дух.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29063"/>
            <a:ext cx="8229600" cy="235743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mtClean="0"/>
              <a:t>У природы есть закон – счастлив будет только тот, кто здоровье сбережет.        Прочь гони-ка все хворобы!                     Поучись-ка быть  здоровым!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4" name="Picture 4" descr="J02330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395413"/>
            <a:ext cx="262890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J02330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571625"/>
            <a:ext cx="2714625" cy="196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u="sng" dirty="0" smtClean="0">
                <a:solidFill>
                  <a:srgbClr val="00B050"/>
                </a:solidFill>
              </a:rPr>
              <a:t>Отказ от вредных привычек.</a:t>
            </a:r>
            <a:endParaRPr lang="ru-RU" u="sng" dirty="0">
              <a:solidFill>
                <a:srgbClr val="00B05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3500438"/>
            <a:ext cx="6900863" cy="2625725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smtClean="0"/>
              <a:t>складываться стихийно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/>
              <a:t> быть побочным продуктом направленного воспитания и обучения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/>
              <a:t>перерастать в устойчивые черты характера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/>
              <a:t>Приобретать черты автоматизма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/>
              <a:t>быть социально обусловленными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00063" y="1285875"/>
            <a:ext cx="72151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>
                <a:solidFill>
                  <a:srgbClr val="FF0000"/>
                </a:solidFill>
                <a:latin typeface="Franklin Gothic Book" pitchFamily="34" charset="0"/>
              </a:rPr>
              <a:t>Вредные  привычки</a:t>
            </a:r>
            <a:r>
              <a:rPr lang="ru-RU" sz="2400">
                <a:solidFill>
                  <a:srgbClr val="FF0000"/>
                </a:solidFill>
                <a:latin typeface="Franklin Gothic Book" pitchFamily="34" charset="0"/>
              </a:rPr>
              <a:t> </a:t>
            </a:r>
            <a:r>
              <a:rPr lang="ru-RU" sz="2400">
                <a:latin typeface="Franklin Gothic Book" pitchFamily="34" charset="0"/>
              </a:rPr>
              <a:t>- это  сложившиеся  способы деструктивного (саморазрушающего) поведения, осуществление     которого    в    определённых ситуациях   приобретает   характер   потребности.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14375" y="3071813"/>
            <a:ext cx="4786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u="sng">
                <a:solidFill>
                  <a:srgbClr val="0070C0"/>
                </a:solidFill>
                <a:latin typeface="Franklin Gothic Book" pitchFamily="34" charset="0"/>
              </a:rPr>
              <a:t>Вредные привычки могут: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Действие курения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на органы дыхания.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543300" cy="4525963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При курении табачный дым про</a:t>
            </a:r>
            <a:r>
              <a:rPr lang="en-US" dirty="0" smtClean="0"/>
              <a:t>-</a:t>
            </a:r>
            <a:r>
              <a:rPr lang="ru-RU" dirty="0" err="1" smtClean="0"/>
              <a:t>никает</a:t>
            </a:r>
            <a:r>
              <a:rPr lang="ru-RU" dirty="0" smtClean="0"/>
              <a:t> в ротовую полость, </a:t>
            </a:r>
            <a:r>
              <a:rPr lang="ru-RU" dirty="0" err="1" smtClean="0"/>
              <a:t>дыхатель</a:t>
            </a:r>
            <a:r>
              <a:rPr lang="en-US" dirty="0" smtClean="0"/>
              <a:t>-</a:t>
            </a:r>
            <a:r>
              <a:rPr lang="ru-RU" dirty="0" err="1" smtClean="0"/>
              <a:t>ные</a:t>
            </a:r>
            <a:r>
              <a:rPr lang="ru-RU" dirty="0" smtClean="0"/>
              <a:t> пути, вызывают раздражение </a:t>
            </a:r>
            <a:r>
              <a:rPr lang="ru-RU" dirty="0" err="1" smtClean="0"/>
              <a:t>сли</a:t>
            </a:r>
            <a:r>
              <a:rPr lang="en-US" dirty="0" smtClean="0"/>
              <a:t>-</a:t>
            </a:r>
            <a:r>
              <a:rPr lang="ru-RU" dirty="0" err="1" smtClean="0"/>
              <a:t>зистых</a:t>
            </a:r>
            <a:r>
              <a:rPr lang="ru-RU" dirty="0" smtClean="0"/>
              <a:t> оболочек и оседает на пленке лёгочных пузырьков.</a:t>
            </a:r>
            <a:endParaRPr lang="ru-RU" dirty="0"/>
          </a:p>
        </p:txBody>
      </p:sp>
      <p:pic>
        <p:nvPicPr>
          <p:cNvPr id="4" name="Picture 4" descr="C:\Documents and Settings\User\Рабочий стол\Чихадзинская, Кореева\ресурсы\Легкие здорового и курящего челове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3" y="1571625"/>
            <a:ext cx="3571875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8" y="4357688"/>
            <a:ext cx="24288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51128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/>
              <a:t>Употребление алкоголя – это тоже вредная привычка организма. </a:t>
            </a:r>
            <a:br>
              <a:rPr lang="ru-RU" sz="2800" b="1" dirty="0" smtClean="0"/>
            </a:br>
            <a:r>
              <a:rPr lang="ru-RU" sz="2800" b="1" dirty="0" smtClean="0"/>
              <a:t>Недаром говорят: «Потянешься за водкой – будет жизнь короткой»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" y="2143125"/>
            <a:ext cx="6858000" cy="4268788"/>
          </a:xfrm>
        </p:spPr>
        <p:txBody>
          <a:bodyPr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Пьянство ведет за собой 6 зол: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бедность, раздор, болезнь, потерю репутации, позор и ослабление умственной активности.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Алкоголь требует себе в жертву не только взрослых людей, но и их будущее.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В пьющих семьях 38% детей оказываются недоразвитыми и больными. В 2 раза чаще дети рождаются мертвыми.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Алкоголь укорачивает жизнь в среднем на 17 лет.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4" name="Рисунок 3" descr="alku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2649" y="3329608"/>
            <a:ext cx="2561351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4357718" cy="642942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 smtClean="0">
                <a:cs typeface="Times New Roman" pitchFamily="18" charset="0"/>
              </a:rPr>
              <a:t>При систематическом употреблении алкоголя развивается опасная болезнь – алкоголизм. Алкоголизм опасен для здоровья человека, но он излечим, как и многие другие болезни. </a:t>
            </a:r>
            <a:r>
              <a:rPr lang="ru-RU" dirty="0" smtClean="0">
                <a:cs typeface="Times New Roman" pitchFamily="18" charset="0"/>
              </a:rPr>
              <a:t/>
            </a:r>
            <a:br>
              <a:rPr lang="ru-RU" dirty="0" smtClean="0"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5" descr="J034348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3786188"/>
            <a:ext cx="3454400" cy="2459037"/>
          </a:xfrm>
        </p:spPr>
      </p:pic>
      <p:pic>
        <p:nvPicPr>
          <p:cNvPr id="5" name="Рисунок 4" descr="1025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4664"/>
            <a:ext cx="3961806" cy="2952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cs typeface="Times New Roman" pitchFamily="18" charset="0"/>
              </a:rPr>
              <a:t>Наркомания. Наркотические вещества, их действие на человека.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772816"/>
            <a:ext cx="4533081" cy="4709120"/>
          </a:xfrm>
        </p:spPr>
        <p:txBody>
          <a:bodyPr>
            <a:normAutofit lnSpcReduction="1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err="1" smtClean="0">
                <a:cs typeface="Times New Roman" pitchFamily="18" charset="0"/>
              </a:rPr>
              <a:t>Злоупотpебление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наpкотическими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сpедствами</a:t>
            </a:r>
            <a:r>
              <a:rPr lang="ru-RU" dirty="0" smtClean="0">
                <a:cs typeface="Times New Roman" pitchFamily="18" charset="0"/>
              </a:rPr>
              <a:t> и незаконная </a:t>
            </a:r>
            <a:r>
              <a:rPr lang="ru-RU" dirty="0" err="1" smtClean="0">
                <a:cs typeface="Times New Roman" pitchFamily="18" charset="0"/>
              </a:rPr>
              <a:t>тоpговля</a:t>
            </a:r>
            <a:r>
              <a:rPr lang="ru-RU" dirty="0" smtClean="0">
                <a:cs typeface="Times New Roman" pitchFamily="18" charset="0"/>
              </a:rPr>
              <a:t> ими в последнее </a:t>
            </a:r>
            <a:r>
              <a:rPr lang="ru-RU" dirty="0" err="1" smtClean="0">
                <a:cs typeface="Times New Roman" pitchFamily="18" charset="0"/>
              </a:rPr>
              <a:t>вpемя</a:t>
            </a:r>
            <a:r>
              <a:rPr lang="ru-RU" dirty="0" smtClean="0">
                <a:cs typeface="Times New Roman" pitchFamily="18" charset="0"/>
              </a:rPr>
              <a:t> во многих, особенно </a:t>
            </a:r>
            <a:r>
              <a:rPr lang="ru-RU" dirty="0" err="1" smtClean="0">
                <a:cs typeface="Times New Roman" pitchFamily="18" charset="0"/>
              </a:rPr>
              <a:t>pазвитых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стpанах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миpа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пpиняли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катастpофические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pазмеpы</a:t>
            </a:r>
            <a:r>
              <a:rPr lang="ru-RU" dirty="0" smtClean="0">
                <a:cs typeface="Times New Roman" pitchFamily="18" charset="0"/>
              </a:rPr>
              <a:t>.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4" name="Picture 7" descr="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3672408" cy="429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243998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НАРКОТИК – от греческого «</a:t>
            </a:r>
            <a:r>
              <a:rPr lang="en-US" dirty="0" err="1" smtClean="0"/>
              <a:t>narkoo</a:t>
            </a:r>
            <a:r>
              <a:rPr lang="ru-RU" dirty="0" smtClean="0"/>
              <a:t>», что означает оцепенеть, сделаться нечувствительным.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6" descr="J021524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5463" y="2736850"/>
            <a:ext cx="2617787" cy="2849563"/>
          </a:xfrm>
        </p:spPr>
      </p:pic>
      <p:pic>
        <p:nvPicPr>
          <p:cNvPr id="5" name="Рисунок 4" descr="6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5478314" cy="3996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7166"/>
            <a:ext cx="8424936" cy="2000264"/>
          </a:xfrm>
        </p:spPr>
        <p:txBody>
          <a:bodyPr>
            <a:normAutofit fontScale="90000"/>
          </a:bodyPr>
          <a:lstStyle/>
          <a:p>
            <a:pPr marL="360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i="1" dirty="0" smtClean="0">
                <a:solidFill>
                  <a:srgbClr val="FF0000"/>
                </a:solidFill>
              </a:rPr>
              <a:t>Здоровье</a:t>
            </a:r>
            <a:r>
              <a:rPr lang="ru-RU" sz="2400" dirty="0" smtClean="0"/>
              <a:t> - это состояние полного физического, душевного и социального благополучия, сопровождаемое фактическим отсутствием болезней и индивидуально </a:t>
            </a:r>
            <a:r>
              <a:rPr lang="ru-RU" sz="2400" dirty="0" err="1" smtClean="0"/>
              <a:t>фрустирующих</a:t>
            </a:r>
            <a:r>
              <a:rPr lang="ru-RU" sz="2400" dirty="0" smtClean="0"/>
              <a:t> (выводящих из состояния внутреннего спокойствия) недостатков.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286374"/>
            <a:ext cx="7920880" cy="1310977"/>
          </a:xfrm>
        </p:spPr>
        <p:txBody>
          <a:bodyPr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800" i="1" dirty="0" smtClean="0">
                <a:solidFill>
                  <a:srgbClr val="00B050"/>
                </a:solidFill>
              </a:rPr>
              <a:t>Быть здоровым</a:t>
            </a:r>
            <a:r>
              <a:rPr lang="ru-RU" sz="3800" dirty="0" smtClean="0">
                <a:solidFill>
                  <a:srgbClr val="00B050"/>
                </a:solidFill>
              </a:rPr>
              <a:t> - </a:t>
            </a:r>
            <a:r>
              <a:rPr lang="ru-RU" sz="3800" dirty="0" smtClean="0"/>
              <a:t>значит не иметь проблем с самочувствием, быть физически и духовно полноценным человеком.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endParaRPr lang="ru-RU" sz="1600" dirty="0"/>
          </a:p>
        </p:txBody>
      </p:sp>
      <p:pic>
        <p:nvPicPr>
          <p:cNvPr id="4" name="Picture 9" descr="J0232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2928938"/>
            <a:ext cx="18732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J0150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88" y="2786063"/>
            <a:ext cx="2849562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J03449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38" y="2286000"/>
            <a:ext cx="2132012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67545" y="2132856"/>
            <a:ext cx="867645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Человек рождается на свет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Чтоб творить, дерзать – и не иначе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Чтоб оставить в жизни добрый след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И решить все трудные задачи.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Человек рождается на свет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Для чего? Ищите свой ответ.</a:t>
            </a:r>
            <a:endParaRPr lang="ru-RU" sz="3600" dirty="0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00043"/>
            <a:ext cx="7786742" cy="92869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Что способствует сохранению и укреплению здоровья: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1" y="1844824"/>
            <a:ext cx="8208911" cy="4162201"/>
          </a:xfrm>
        </p:spPr>
        <p:txBody>
          <a:bodyPr>
            <a:normAutofit/>
          </a:bodyPr>
          <a:lstStyle/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Правильное питание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Закаливание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Соблюдение режима труда и отдыха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Психическая и эмоциональная устойчивость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Личная гигиена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Оптимальный уровень двигательной активности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Безопасное поведение дома, на улице, на работе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Отказ от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саморазрушающего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поведения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16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14375"/>
            <a:ext cx="8363272" cy="5411788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ru-RU" b="1" dirty="0" smtClean="0">
                <a:latin typeface="Comic Sans MS" pitchFamily="66" charset="0"/>
              </a:rPr>
              <a:t>Важнейшим элементом здорового образа жизни является </a:t>
            </a:r>
          </a:p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 рациональное питание</a:t>
            </a:r>
          </a:p>
          <a:p>
            <a:pPr algn="just">
              <a:buNone/>
            </a:pPr>
            <a:r>
              <a:rPr lang="ru-RU" i="1" dirty="0" smtClean="0">
                <a:latin typeface="Comic Sans MS" pitchFamily="66" charset="0"/>
              </a:rPr>
              <a:t>«Если бы люди ели только тогда, когда они очень голодны, и если бы питались простой чистой и здоровой пищей, то они и не знали бы болезней и им легче было бы управлять своей душой и телом», </a:t>
            </a:r>
            <a:r>
              <a:rPr lang="ru-RU" dirty="0" smtClean="0">
                <a:latin typeface="Comic Sans MS" pitchFamily="66" charset="0"/>
              </a:rPr>
              <a:t>- </a:t>
            </a:r>
            <a:r>
              <a:rPr lang="ru-RU" b="1" dirty="0" smtClean="0">
                <a:latin typeface="Comic Sans MS" pitchFamily="66" charset="0"/>
              </a:rPr>
              <a:t>так говорил Л.Н. Толстой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7795592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Правильное питание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7" y="1500188"/>
            <a:ext cx="3604964" cy="128587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Строгое соблюдение ритма приема пищи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5" descr="J03455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5" y="1071563"/>
            <a:ext cx="27146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063" y="2786063"/>
            <a:ext cx="3714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>
                <a:latin typeface="Franklin Gothic Book" pitchFamily="34" charset="0"/>
              </a:rPr>
              <a:t> Отучаться насыщаться пищей до предела.</a:t>
            </a:r>
          </a:p>
        </p:txBody>
      </p:sp>
      <p:pic>
        <p:nvPicPr>
          <p:cNvPr id="6" name="Picture 9" descr="J03448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1285875"/>
            <a:ext cx="2513013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1500" y="4214813"/>
            <a:ext cx="371475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>
                <a:latin typeface="Franklin Gothic Book" pitchFamily="34" charset="0"/>
              </a:rPr>
              <a:t> Пищу надо есть с вниманием и удовольствием, не спеша прожевывать и почувствовать вкус.</a:t>
            </a:r>
            <a:r>
              <a:rPr lang="ru-RU">
                <a:latin typeface="Franklin Gothic Book" pitchFamily="34" charset="0"/>
              </a:rPr>
              <a:t/>
            </a:r>
            <a:br>
              <a:rPr lang="ru-RU">
                <a:latin typeface="Franklin Gothic Book" pitchFamily="34" charset="0"/>
              </a:rPr>
            </a:br>
            <a:endParaRPr lang="ru-RU">
              <a:latin typeface="Franklin Gothic Book" pitchFamily="34" charset="0"/>
            </a:endParaRPr>
          </a:p>
        </p:txBody>
      </p:sp>
      <p:pic>
        <p:nvPicPr>
          <p:cNvPr id="8" name="Picture 5" descr="J03448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25" y="3786188"/>
            <a:ext cx="302101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00042"/>
            <a:ext cx="7614588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Употреблять в пищу </a:t>
            </a:r>
            <a:br>
              <a:rPr lang="ru-RU" dirty="0" smtClean="0"/>
            </a:br>
            <a:r>
              <a:rPr lang="ru-RU" dirty="0" smtClean="0"/>
              <a:t>сырые растительные продукты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3779912" cy="4853136"/>
          </a:xfrm>
        </p:spPr>
        <p:txBody>
          <a:bodyPr>
            <a:normAutofit fontScale="62500" lnSpcReduction="2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4000" dirty="0" smtClean="0">
                <a:cs typeface="Times New Roman" charset="0"/>
              </a:rPr>
              <a:t>Значение овощей в питании очень велико потому, что они являются ценным источником витаминов, углеводов, органических кислот, минеральных солей, различных вкусовых веществ, без которых пища становится безвкусной и малополезной</a:t>
            </a:r>
            <a:r>
              <a:rPr lang="ru-RU" dirty="0" smtClean="0">
                <a:cs typeface="Times New Roman" charset="0"/>
              </a:rPr>
              <a:t>. 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7" name="Picture 7" descr="h1b9pmihhexntbxxpka8mpfbd2ubyyi3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988840"/>
            <a:ext cx="4285109" cy="3658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 descr="J03448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1357313"/>
            <a:ext cx="181292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J03448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365104"/>
            <a:ext cx="2836863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Закаливание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229600" cy="1328737"/>
          </a:xfrm>
        </p:spPr>
        <p:txBody>
          <a:bodyPr/>
          <a:lstStyle/>
          <a:p>
            <a:r>
              <a:rPr lang="ru-RU" b="1" smtClean="0">
                <a:latin typeface="Comic Sans MS" pitchFamily="66" charset="0"/>
              </a:rPr>
              <a:t>Закаливание –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одна из форм укрепления здоровья человека</a:t>
            </a:r>
            <a:r>
              <a:rPr lang="ru-RU" smtClean="0">
                <a:latin typeface="Comic Sans MS" pitchFamily="66" charset="0"/>
              </a:rPr>
              <a:t>.</a:t>
            </a:r>
            <a:endParaRPr lang="ru-RU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1520" y="2564904"/>
            <a:ext cx="424847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Franklin Gothic Book" pitchFamily="34" charset="0"/>
              </a:rPr>
              <a:t>1000 лет назад великий врач  Древнего Востока Авиценна писал</a:t>
            </a:r>
            <a:r>
              <a:rPr lang="ru-RU" sz="2000" dirty="0">
                <a:latin typeface="Franklin Gothic Book" pitchFamily="34" charset="0"/>
              </a:rPr>
              <a:t>:</a:t>
            </a:r>
          </a:p>
          <a:p>
            <a:r>
              <a:rPr lang="ru-RU" sz="2000" i="1" dirty="0">
                <a:latin typeface="Franklin Gothic Book" pitchFamily="34" charset="0"/>
              </a:rPr>
              <a:t>С гимнастикой дружи,</a:t>
            </a:r>
          </a:p>
          <a:p>
            <a:r>
              <a:rPr lang="ru-RU" sz="2000" i="1" dirty="0">
                <a:latin typeface="Franklin Gothic Book" pitchFamily="34" charset="0"/>
              </a:rPr>
              <a:t>Всегда веселым будь,</a:t>
            </a:r>
          </a:p>
          <a:p>
            <a:r>
              <a:rPr lang="ru-RU" sz="2000" i="1" dirty="0">
                <a:latin typeface="Franklin Gothic Book" pitchFamily="34" charset="0"/>
              </a:rPr>
              <a:t>И проживешь 100 лет,</a:t>
            </a:r>
          </a:p>
          <a:p>
            <a:r>
              <a:rPr lang="ru-RU" sz="2000" i="1" dirty="0">
                <a:latin typeface="Franklin Gothic Book" pitchFamily="34" charset="0"/>
              </a:rPr>
              <a:t>А , может быть, и более.</a:t>
            </a:r>
          </a:p>
          <a:p>
            <a:r>
              <a:rPr lang="ru-RU" sz="2000" i="1" dirty="0">
                <a:latin typeface="Franklin Gothic Book" pitchFamily="34" charset="0"/>
              </a:rPr>
              <a:t>Микстуры, порошки –</a:t>
            </a:r>
          </a:p>
          <a:p>
            <a:r>
              <a:rPr lang="ru-RU" sz="2000" i="1" dirty="0">
                <a:latin typeface="Franklin Gothic Book" pitchFamily="34" charset="0"/>
              </a:rPr>
              <a:t>К здоровью ложный путь.</a:t>
            </a:r>
          </a:p>
          <a:p>
            <a:r>
              <a:rPr lang="ru-RU" sz="2000" i="1" dirty="0">
                <a:latin typeface="Franklin Gothic Book" pitchFamily="34" charset="0"/>
              </a:rPr>
              <a:t>Природою лечись – </a:t>
            </a:r>
          </a:p>
          <a:p>
            <a:r>
              <a:rPr lang="ru-RU" sz="2000" i="1" dirty="0">
                <a:latin typeface="Franklin Gothic Book" pitchFamily="34" charset="0"/>
              </a:rPr>
              <a:t>В саду и чистом поле.</a:t>
            </a:r>
          </a:p>
        </p:txBody>
      </p:sp>
      <p:pic>
        <p:nvPicPr>
          <p:cNvPr id="5" name="Picture 8" descr="deti_i_sp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2" y="1700808"/>
            <a:ext cx="4751345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58facd6f880763dbcdc09c2f74fac02c-hdx7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79" y="4797152"/>
            <a:ext cx="2866109" cy="190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429125" y="5072063"/>
            <a:ext cx="2000250" cy="1143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4630738" y="5027613"/>
            <a:ext cx="1727200" cy="1187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  <a:t>Способов закаливания много.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1785938"/>
          </a:xfrm>
        </p:spPr>
        <p:txBody>
          <a:bodyPr>
            <a:normAutofit fontScale="70000" lnSpcReduction="2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>
                <a:latin typeface="Comic Sans MS" pitchFamily="66" charset="0"/>
              </a:rPr>
              <a:t>Очень простой и эффективный способ закаливания – это хождение босиком. Дело в том, что подошвы наших ног – несколько необычный участок кожи нашего тела. Там расположены точки – проекции наших внутренних органов. Нажимая на них, можно снять боль, оказать лечебное воздействие на определенные органы</a:t>
            </a:r>
            <a:endParaRPr lang="ru-RU" dirty="0"/>
          </a:p>
        </p:txBody>
      </p:sp>
      <p:pic>
        <p:nvPicPr>
          <p:cNvPr id="4" name="Picture 9" descr="J03449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35313"/>
            <a:ext cx="3598863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J03496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83711">
            <a:off x="1192213" y="3092450"/>
            <a:ext cx="2057400" cy="31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3684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t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Вводные про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цедуры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3614738" cy="4697413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b="1" dirty="0" smtClean="0">
                <a:latin typeface="Comic Sans MS" pitchFamily="66" charset="0"/>
              </a:rPr>
              <a:t>Много радости приносит купание.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dirty="0" smtClean="0">
                <a:latin typeface="Comic Sans MS" pitchFamily="66" charset="0"/>
              </a:rPr>
              <a:t>Через нервные окончания, которые расположены в коже, водные процедуры оказывают влияние на весь организм человека.</a:t>
            </a:r>
            <a:endParaRPr lang="ru-RU" dirty="0"/>
          </a:p>
        </p:txBody>
      </p:sp>
      <p:pic>
        <p:nvPicPr>
          <p:cNvPr id="4" name="Picture 4" descr="J03168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005064"/>
            <a:ext cx="3635375" cy="2411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8" descr="C:\Documents and Settings\Администратор\Мои документы\Мои рисунки\-IMAGES-\NICE\LANDS\PG1LD00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68760"/>
            <a:ext cx="3804211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5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526</TotalTime>
  <Words>680</Words>
  <Application>Microsoft Office PowerPoint</Application>
  <PresentationFormat>Экран (4:3)</PresentationFormat>
  <Paragraphs>62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Здоровый образ жизни</vt:lpstr>
      <vt:lpstr>Здоровье - это состояние полного физического, душевного и социального благополучия, сопровождаемое фактическим отсутствием болезней и индивидуально фрустирующих (выводящих из состояния внутреннего спокойствия) недостатков.</vt:lpstr>
      <vt:lpstr>Что способствует сохранению и укреплению здоровья:</vt:lpstr>
      <vt:lpstr>Слайд 4</vt:lpstr>
      <vt:lpstr>Правильное питание</vt:lpstr>
      <vt:lpstr>Употреблять в пищу  сырые растительные продукты   </vt:lpstr>
      <vt:lpstr>Закаливание</vt:lpstr>
      <vt:lpstr>Способов закаливания много.</vt:lpstr>
      <vt:lpstr>Вводные процедуры. </vt:lpstr>
      <vt:lpstr>Физическая активность.</vt:lpstr>
      <vt:lpstr>Слайд 11</vt:lpstr>
      <vt:lpstr>Слайд 12</vt:lpstr>
      <vt:lpstr>В  здоровом теле – здоровый дух.</vt:lpstr>
      <vt:lpstr>Отказ от вредных привычек.</vt:lpstr>
      <vt:lpstr>Действие курения  на органы дыхания.</vt:lpstr>
      <vt:lpstr>Употребление алкоголя – это тоже вредная привычка организма.  Недаром говорят: «Потянешься за водкой – будет жизнь короткой»</vt:lpstr>
      <vt:lpstr>При систематическом употреблении алкоголя развивается опасная болезнь – алкоголизм. Алкоголизм опасен для здоровья человека, но он излечим, как и многие другие болезни.  </vt:lpstr>
      <vt:lpstr>Наркомания. Наркотические вещества, их действие на человека. </vt:lpstr>
      <vt:lpstr>НАРКОТИК – от греческого «narkoo», что означает оцепенеть, сделаться нечувствительным. 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жизни.</dc:title>
  <dc:creator>XTreme</dc:creator>
  <cp:lastModifiedBy>user</cp:lastModifiedBy>
  <cp:revision>54</cp:revision>
  <dcterms:created xsi:type="dcterms:W3CDTF">2011-01-22T20:14:33Z</dcterms:created>
  <dcterms:modified xsi:type="dcterms:W3CDTF">2021-03-24T18:44:02Z</dcterms:modified>
</cp:coreProperties>
</file>