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Inter Medium"/>
      <p:regular r:id="rId201314"/>
    </p:embeddedFont>
    <p:embeddedFont>
      <p:font typeface="Inter Light"/>
      <p:regular r:id="rId201315"/>
    </p:embeddedFont>
    <p:embeddedFont>
      <p:font typeface="Inter Thin"/>
      <p:regular r:id="rId201316"/>
    </p:embeddedFont>
    <p:embeddedFont>
      <p:font typeface="Inter ExtraLight"/>
      <p:regular r:id="rId201317"/>
    </p:embeddedFont>
    <p:embeddedFont>
      <p:font typeface="Inter SemiBold"/>
      <p:regular r:id="rId201318"/>
    </p:embeddedFont>
    <p:embeddedFont>
      <p:font typeface="Inter Bold"/>
      <p:regular r:id="rId201319"/>
    </p:embeddedFont>
    <p:embeddedFont>
      <p:font typeface="Inter ExtraBold"/>
      <p:regular r:id="rId201320"/>
    </p:embeddedFont>
    <p:embeddedFont>
      <p:font typeface="Inter"/>
      <p:regular r:id="rId201321"/>
    </p:embeddedFont>
    <p:embeddedFont>
      <p:font typeface="Inter Black"/>
      <p:regular r:id="rId201322"/>
    </p:embeddedFont>
    <p:embeddedFont>
      <p:font typeface="Manrope ExtraLight"/>
      <p:regular r:id="rId201323"/>
    </p:embeddedFont>
    <p:embeddedFont>
      <p:font typeface="Manrope Light"/>
      <p:regular r:id="rId201324"/>
    </p:embeddedFont>
    <p:embeddedFont>
      <p:font typeface="Manrope"/>
      <p:regular r:id="rId201325"/>
    </p:embeddedFont>
    <p:embeddedFont>
      <p:font typeface="Manrope Medium"/>
      <p:regular r:id="rId201326"/>
    </p:embeddedFont>
    <p:embeddedFont>
      <p:font typeface="Manrope SemiBold"/>
      <p:regular r:id="rId201327"/>
    </p:embeddedFont>
    <p:embeddedFont>
      <p:font typeface="Manrope Bold"/>
      <p:regular r:id="rId201328"/>
    </p:embeddedFont>
    <p:embeddedFont>
      <p:font typeface="Manrope ExtraBold"/>
      <p:regular r:id="rId20132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Relationship Id="rId201324" Target="fonts/201324.fntdata" Type="http://schemas.openxmlformats.org/officeDocument/2006/relationships/font"/><Relationship Id="rId201325" Target="fonts/201325.fntdata" Type="http://schemas.openxmlformats.org/officeDocument/2006/relationships/font"/><Relationship Id="rId201326" Target="fonts/201326.fntdata" Type="http://schemas.openxmlformats.org/officeDocument/2006/relationships/font"/><Relationship Id="rId201327" Target="fonts/201327.fntdata" Type="http://schemas.openxmlformats.org/officeDocument/2006/relationships/font"/><Relationship Id="rId201328" Target="fonts/201328.fntdata" Type="http://schemas.openxmlformats.org/officeDocument/2006/relationships/font"/><Relationship Id="rId201329" Target="fonts/201329.fntdata" Type="http://schemas.openxmlformats.org/officeDocument/2006/relationships/font"/><Relationship Id="rId201330" Target="fonts/201330.fntdata" Type="http://schemas.openxmlformats.org/officeDocument/2006/relationships/font"/><Relationship Id="rId201331" Target="fonts/201331.fntdata" Type="http://schemas.openxmlformats.org/officeDocument/2006/relationships/font"/><Relationship Id="rId201332" Target="fonts/201332.fntdata" Type="http://schemas.openxmlformats.org/officeDocument/2006/relationships/font"/><Relationship Id="rId201333" Target="fonts/201333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0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svg"/><Relationship Id="rId4" Type="http://schemas.openxmlformats.org/officeDocument/2006/relationships/image" Target="../media/image-2-4.png"/><Relationship Id="rId5" Type="http://schemas.openxmlformats.org/officeDocument/2006/relationships/image" Target="../media/image-2-5.svg"/><Relationship Id="rId6" Type="http://schemas.openxmlformats.org/officeDocument/2006/relationships/image" Target="../media/image-2-6.png"/><Relationship Id="rId7" Type="http://schemas.openxmlformats.org/officeDocument/2006/relationships/image" Target="../media/image-2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svg"/><Relationship Id="rId4" Type="http://schemas.openxmlformats.org/officeDocument/2006/relationships/image" Target="../media/image-3-4.png"/><Relationship Id="rId5" Type="http://schemas.openxmlformats.org/officeDocument/2006/relationships/image" Target="../media/image-3-5.svg"/><Relationship Id="rId6" Type="http://schemas.openxmlformats.org/officeDocument/2006/relationships/image" Target="../media/image-3-6.png"/><Relationship Id="rId7" Type="http://schemas.openxmlformats.org/officeDocument/2006/relationships/image" Target="../media/image-3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svg"/><Relationship Id="rId4" Type="http://schemas.openxmlformats.org/officeDocument/2006/relationships/image" Target="../media/image-5-4.png"/><Relationship Id="rId5" Type="http://schemas.openxmlformats.org/officeDocument/2006/relationships/image" Target="../media/image-5-5.svg"/><Relationship Id="rId6" Type="http://schemas.openxmlformats.org/officeDocument/2006/relationships/image" Target="../media/image-5-6.png"/><Relationship Id="rId7" Type="http://schemas.openxmlformats.org/officeDocument/2006/relationships/image" Target="../media/image-5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svg"/><Relationship Id="rId4" Type="http://schemas.openxmlformats.org/officeDocument/2006/relationships/image" Target="../media/image-9-4.png"/><Relationship Id="rId5" Type="http://schemas.openxmlformats.org/officeDocument/2006/relationships/image" Target="../media/image-9-5.svg"/><Relationship Id="rId6" Type="http://schemas.openxmlformats.org/officeDocument/2006/relationships/image" Target="../media/image-9-6.png"/><Relationship Id="rId7" Type="http://schemas.openxmlformats.org/officeDocument/2006/relationships/image" Target="../media/image-9-7.svg"/><Relationship Id="rId8" Type="http://schemas.openxmlformats.org/officeDocument/2006/relationships/image" Target="../media/image-9-8.png"/><Relationship Id="rId9" Type="http://schemas.openxmlformats.org/officeDocument/2006/relationships/image" Target="../media/image-9-9.svg"/><Relationship Id="rId10" Type="http://schemas.openxmlformats.org/officeDocument/2006/relationships/image" Target="../media/image-9-10.png"/><Relationship Id="rId11" Type="http://schemas.openxmlformats.org/officeDocument/2006/relationships/image" Target="../media/image-9-11.svg"/><Relationship Id="rId12" Type="http://schemas.openxmlformats.org/officeDocument/2006/relationships/image" Target="../media/image-9-12.png"/><Relationship Id="rId13" Type="http://schemas.openxmlformats.org/officeDocument/2006/relationships/image" Target="../media/image-9-13.svg"/><Relationship Id="rId14" Type="http://schemas.openxmlformats.org/officeDocument/2006/relationships/slideLayout" Target="../slideLayouts/slideLayout2.xml"/><Relationship Id="rId1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657350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Безопасность и ответственность: наш путь в правовом поле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712766"/>
            <a:ext cx="6296860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Профилактическая беседа об уголовной и административной ответственности за преступления экстремистской и террористической направленности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4838998"/>
            <a:ext cx="2759601" cy="355203"/>
          </a:xfrm>
          <a:prstGeom prst="roundRect">
            <a:avLst>
              <a:gd name="adj" fmla="val 38314"/>
            </a:avLst>
          </a:prstGeom>
          <a:solidFill>
            <a:srgbClr val="FFD7CC"/>
          </a:solidFill>
          <a:ln/>
        </p:spPr>
      </p:sp>
      <p:sp>
        <p:nvSpPr>
          <p:cNvPr id="6" name="Text 3"/>
          <p:cNvSpPr/>
          <p:nvPr/>
        </p:nvSpPr>
        <p:spPr>
          <a:xfrm>
            <a:off x="5346765" y="4895652"/>
            <a:ext cx="3142378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ОБРАЗОВАТЕЛЬНАЯ ОРГАНИЗАЦИЯ</a:t>
            </a:r>
            <a:endParaRPr lang="en-US" sz="1150" dirty="0"/>
          </a:p>
        </p:txBody>
      </p:sp>
      <p:sp>
        <p:nvSpPr>
          <p:cNvPr id="7" name="Shape 4"/>
          <p:cNvSpPr/>
          <p:nvPr/>
        </p:nvSpPr>
        <p:spPr>
          <a:xfrm>
            <a:off x="8087416" y="4832648"/>
            <a:ext cx="2158847" cy="367903"/>
          </a:xfrm>
          <a:prstGeom prst="roundRect">
            <a:avLst>
              <a:gd name="adj" fmla="val 36992"/>
            </a:avLst>
          </a:prstGeom>
          <a:noFill/>
          <a:ln w="6350">
            <a:solidFill>
              <a:srgbClr val="FF704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207170" y="4895652"/>
            <a:ext cx="2528923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FF7047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ПРАВОВОЕ ПРОСВЕЩЕНИЕ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574" y="710109"/>
            <a:ext cx="8438244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95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Терроризм и экстремизм: в чём разница?</a:t>
            </a:r>
            <a:endParaRPr lang="en-US" sz="29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574" y="2184896"/>
            <a:ext cx="5544503" cy="3141960"/>
          </a:xfrm>
          <a:prstGeom prst="rect">
            <a:avLst/>
          </a:prstGeom>
        </p:spPr>
      </p:pic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53176" y="1499989"/>
            <a:ext cx="3583196" cy="156845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199629" y="1670248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FF704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Экстремизм</a:t>
            </a:r>
            <a:endParaRPr lang="en-US" sz="1450" dirty="0"/>
          </a:p>
        </p:txBody>
      </p:sp>
      <p:sp>
        <p:nvSpPr>
          <p:cNvPr id="6" name="Text 2"/>
          <p:cNvSpPr/>
          <p:nvPr/>
        </p:nvSpPr>
        <p:spPr>
          <a:xfrm>
            <a:off x="8199629" y="2027436"/>
            <a:ext cx="3166487" cy="870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Приверженность крайним взглядам, отрицание общественных норм и целенаправленное разжигание вражды между группами людей.</a:t>
            </a:r>
            <a:endParaRPr lang="en-US" sz="11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53176" y="3189387"/>
            <a:ext cx="3583196" cy="135076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199629" y="3359646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FF704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Терроризм</a:t>
            </a:r>
            <a:endParaRPr lang="en-US" sz="1450" dirty="0"/>
          </a:p>
        </p:txBody>
      </p:sp>
      <p:sp>
        <p:nvSpPr>
          <p:cNvPr id="9" name="Text 4"/>
          <p:cNvSpPr/>
          <p:nvPr/>
        </p:nvSpPr>
        <p:spPr>
          <a:xfrm>
            <a:off x="8199629" y="3716834"/>
            <a:ext cx="3166487" cy="6530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Идеология насилия и практика запугивания населения для давления на государственные решения.</a:t>
            </a:r>
            <a:endParaRPr lang="en-US" sz="11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953176" y="4661098"/>
            <a:ext cx="3583196" cy="135076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199629" y="4831358"/>
            <a:ext cx="1890169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Общее</a:t>
            </a:r>
            <a:endParaRPr lang="en-US" sz="1450" dirty="0"/>
          </a:p>
        </p:txBody>
      </p:sp>
      <p:sp>
        <p:nvSpPr>
          <p:cNvPr id="12" name="Text 6"/>
          <p:cNvSpPr/>
          <p:nvPr/>
        </p:nvSpPr>
        <p:spPr>
          <a:xfrm>
            <a:off x="8199629" y="5188545"/>
            <a:ext cx="3166487" cy="6530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Обе угрозы направлены на разрушение стабильности, безопасности и ценностей нашего общества.</a:t>
            </a:r>
            <a:endParaRPr lang="en-US" sz="11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56716"/>
            <a:ext cx="5195758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Основные виды угроз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5233360" y="1317923"/>
            <a:ext cx="3071835" cy="2939355"/>
          </a:xfrm>
          <a:prstGeom prst="roundRect">
            <a:avLst>
              <a:gd name="adj" fmla="val 5209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409767" y="1494334"/>
            <a:ext cx="510269" cy="510282"/>
          </a:xfrm>
          <a:prstGeom prst="roundRect">
            <a:avLst>
              <a:gd name="adj" fmla="val 14931433"/>
            </a:avLst>
          </a:prstGeom>
          <a:solidFill>
            <a:srgbClr val="FF7047"/>
          </a:solidFill>
          <a:ln/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50059" y="1634629"/>
            <a:ext cx="229586" cy="22959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409767" y="2157710"/>
            <a:ext cx="2719022" cy="7971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Религиозный и националистический экстремизм</a:t>
            </a:r>
            <a:endParaRPr lang="en-US" sz="1650" dirty="0"/>
          </a:p>
        </p:txBody>
      </p:sp>
      <p:sp>
        <p:nvSpPr>
          <p:cNvPr id="8" name="Text 4"/>
          <p:cNvSpPr/>
          <p:nvPr/>
        </p:nvSpPr>
        <p:spPr>
          <a:xfrm>
            <a:off x="5409767" y="3046611"/>
            <a:ext cx="2719022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Неприятие других конфессий, разжигание национальной розни и ненависти на почве этнической принадлежности.</a:t>
            </a:r>
            <a:endParaRPr lang="en-US" sz="1300" dirty="0"/>
          </a:p>
        </p:txBody>
      </p:sp>
      <p:sp>
        <p:nvSpPr>
          <p:cNvPr id="9" name="Shape 5"/>
          <p:cNvSpPr/>
          <p:nvPr/>
        </p:nvSpPr>
        <p:spPr>
          <a:xfrm>
            <a:off x="8458286" y="1317923"/>
            <a:ext cx="3071934" cy="2939355"/>
          </a:xfrm>
          <a:prstGeom prst="roundRect">
            <a:avLst>
              <a:gd name="adj" fmla="val 5209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8634693" y="1494334"/>
            <a:ext cx="510269" cy="510282"/>
          </a:xfrm>
          <a:prstGeom prst="roundRect">
            <a:avLst>
              <a:gd name="adj" fmla="val 14931433"/>
            </a:avLst>
          </a:prstGeom>
          <a:solidFill>
            <a:srgbClr val="FF7047"/>
          </a:solidFill>
          <a:ln/>
        </p:spPr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74984" y="1634629"/>
            <a:ext cx="229586" cy="22959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634693" y="2157710"/>
            <a:ext cx="2719121" cy="5314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Политический радикализм</a:t>
            </a:r>
            <a:endParaRPr lang="en-US" sz="1650" dirty="0"/>
          </a:p>
        </p:txBody>
      </p:sp>
      <p:sp>
        <p:nvSpPr>
          <p:cNvPr id="13" name="Text 8"/>
          <p:cNvSpPr/>
          <p:nvPr/>
        </p:nvSpPr>
        <p:spPr>
          <a:xfrm>
            <a:off x="8634693" y="2780903"/>
            <a:ext cx="2719121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Попытки насильственного изменения основ конституционного строя и захвата власти.</a:t>
            </a:r>
            <a:endParaRPr lang="en-US" sz="1300" dirty="0"/>
          </a:p>
        </p:txBody>
      </p:sp>
      <p:sp>
        <p:nvSpPr>
          <p:cNvPr id="14" name="Shape 9"/>
          <p:cNvSpPr/>
          <p:nvPr/>
        </p:nvSpPr>
        <p:spPr>
          <a:xfrm>
            <a:off x="5233360" y="4410373"/>
            <a:ext cx="6296860" cy="1890812"/>
          </a:xfrm>
          <a:prstGeom prst="roundRect">
            <a:avLst>
              <a:gd name="adj" fmla="val 8097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5409767" y="4586784"/>
            <a:ext cx="510269" cy="510282"/>
          </a:xfrm>
          <a:prstGeom prst="roundRect">
            <a:avLst>
              <a:gd name="adj" fmla="val 14931433"/>
            </a:avLst>
          </a:prstGeom>
          <a:solidFill>
            <a:srgbClr val="FF7047"/>
          </a:solidFill>
          <a:ln/>
        </p:spPr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50059" y="4727079"/>
            <a:ext cx="229586" cy="229592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409767" y="5250160"/>
            <a:ext cx="3684396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Идеологическое манипулирование</a:t>
            </a:r>
            <a:endParaRPr lang="en-US" sz="1650" dirty="0"/>
          </a:p>
        </p:txBody>
      </p:sp>
      <p:sp>
        <p:nvSpPr>
          <p:cNvPr id="18" name="Text 12"/>
          <p:cNvSpPr/>
          <p:nvPr/>
        </p:nvSpPr>
        <p:spPr>
          <a:xfrm>
            <a:off x="5409767" y="5607645"/>
            <a:ext cx="5944047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Вербовка молодёжи через социальные сети, мессенджеры и интернет-ресурсы с радикальным контентом.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574" y="524073"/>
            <a:ext cx="5228499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Правовой щит России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574" y="2750344"/>
            <a:ext cx="5226812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Российское законодательство создаёт надёжную систему защиты граждан от угроз экстремизма и терроризма. Каждый закон — это инструмент, которым государство охраняет безопасность общества.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661574" y="3956844"/>
            <a:ext cx="5226812" cy="877491"/>
          </a:xfrm>
          <a:prstGeom prst="roundRect">
            <a:avLst>
              <a:gd name="adj" fmla="val 17448"/>
            </a:avLst>
          </a:prstGeom>
          <a:solidFill>
            <a:srgbClr val="B6D6FC"/>
          </a:solidFill>
          <a:ln/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631" y="4211042"/>
            <a:ext cx="212620" cy="17006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14308" y="4137025"/>
            <a:ext cx="4504022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Знание своих прав и обязанностей — первый шаг к осознанному гражданскому поведению.</a:t>
            </a:r>
            <a:endParaRPr lang="en-US" sz="13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659" y="1457523"/>
            <a:ext cx="4704042" cy="470415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574" y="534987"/>
            <a:ext cx="7826973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Административная ответственность</a:t>
            </a:r>
            <a:endParaRPr lang="en-US" sz="31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574" y="1395413"/>
            <a:ext cx="5888188" cy="333662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87207" y="2588220"/>
            <a:ext cx="3549164" cy="950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Административная ответственность наступает за менее тяжкие, но всё равно опасные правонарушения в сфере экстремизма.</a:t>
            </a:r>
            <a:endParaRPr lang="en-US" sz="12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798" y="5044132"/>
            <a:ext cx="240996" cy="24100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183650" y="5039221"/>
            <a:ext cx="2312930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Штрафы и ограничения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1183650" y="5372100"/>
            <a:ext cx="2987005" cy="950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Применяются за распространение экстремистских материалов и демонстрацию запрещённой символики.</a:t>
            </a:r>
            <a:endParaRPr lang="en-US" sz="12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01531" y="5044132"/>
            <a:ext cx="240996" cy="24100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863383" y="5039221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Статьи КоАП РФ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4863383" y="5372100"/>
            <a:ext cx="2987005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Регулируют ответственность за публичные действия, направленные на возбуждение ненависти.</a:t>
            </a:r>
            <a:endParaRPr lang="en-US" sz="12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81264" y="5044132"/>
            <a:ext cx="240996" cy="24100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543116" y="5039221"/>
            <a:ext cx="2008236" cy="257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⚠️</a:t>
            </a:r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Важно знать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8543116" y="5378450"/>
            <a:ext cx="2987005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Даже репост запрещённого контента в социальных сетях влечёт административное наказание.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060351"/>
            <a:ext cx="6714064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Уголовная ответственность</a:t>
            </a:r>
            <a:endParaRPr lang="en-US" sz="3500" dirty="0"/>
          </a:p>
        </p:txBody>
      </p:sp>
      <p:sp>
        <p:nvSpPr>
          <p:cNvPr id="4" name="Shape 1"/>
          <p:cNvSpPr/>
          <p:nvPr/>
        </p:nvSpPr>
        <p:spPr>
          <a:xfrm>
            <a:off x="5233360" y="1877417"/>
            <a:ext cx="3063104" cy="2435027"/>
          </a:xfrm>
          <a:prstGeom prst="roundRect">
            <a:avLst>
              <a:gd name="adj" fmla="val 6637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419193" y="2063254"/>
            <a:ext cx="2565137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Организация и участие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5419193" y="2446040"/>
            <a:ext cx="2691440" cy="16805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УК РФ предусматривает лишение свободы за создание экстремистских сообществ, участие в террористических организациях и оправдание терроризма.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8467017" y="1877417"/>
            <a:ext cx="3063203" cy="2435027"/>
          </a:xfrm>
          <a:prstGeom prst="roundRect">
            <a:avLst>
              <a:gd name="adj" fmla="val 6637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652849" y="2063254"/>
            <a:ext cx="2572678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Подготовка и вербовка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8652849" y="2446040"/>
            <a:ext cx="2691539" cy="14004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Суровые наказания за подготовку преступлений, вербовку новых участников и финансирование экстремистской деятельности.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233360" y="4483001"/>
            <a:ext cx="6296860" cy="1314648"/>
          </a:xfrm>
          <a:prstGeom prst="roundRect">
            <a:avLst>
              <a:gd name="adj" fmla="val 12293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419193" y="4668838"/>
            <a:ext cx="2279295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⚖️</a:t>
            </a:r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Главный принцип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5419193" y="5051623"/>
            <a:ext cx="5925196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Незнание закона не освобождает от ответственности. Тяжкие последствия наступают независимо от осведомлённости.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574" y="1250851"/>
            <a:ext cx="10868547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Безопасный интернет: правила цифровой гигиены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574" y="2810173"/>
            <a:ext cx="1524656" cy="9422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574" y="3988693"/>
            <a:ext cx="295555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Фильтруйте информацию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574" y="4397375"/>
            <a:ext cx="3465327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Не доверяйте сомнительным призывам и радикальным сообществам. Проверяйте источники перед тем, как делиться контентом.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135" y="2810173"/>
            <a:ext cx="1524656" cy="9422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3988693"/>
            <a:ext cx="342583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 распространяйте насилие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4397375"/>
            <a:ext cx="3465327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Любой материал, оправдывающий экстремизм или терроризм, — под запретом. Распространение равносильно соучастию.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695" y="2810173"/>
            <a:ext cx="1524756" cy="9423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695" y="3988792"/>
            <a:ext cx="323534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Помните о цифровом следе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695" y="4397474"/>
            <a:ext cx="346542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Ваши действия в сети сохраняются навсегда и могут стать доказательством в суде. Думайте прежде чем публиковать.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574" y="519807"/>
            <a:ext cx="7094757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Алгоритм действий при угрозе</a:t>
            </a:r>
            <a:endParaRPr lang="en-US" sz="33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4982" y="1357610"/>
            <a:ext cx="9781633" cy="429398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864310" y="4236238"/>
            <a:ext cx="1714633" cy="2649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СООБЩИТЕ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2864310" y="4576582"/>
            <a:ext cx="1714633" cy="6041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Взрослым или администрации школы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7678471" y="4371669"/>
            <a:ext cx="1714633" cy="2649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ВЫЗОВИТЕ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7678471" y="4712013"/>
            <a:ext cx="1714633" cy="4027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Экстренные службы — 112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5285523" y="1807899"/>
            <a:ext cx="1714632" cy="2649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 ТРОГАЙТЕ</a:t>
            </a:r>
            <a:endParaRPr lang="en-US" sz="1650" dirty="0"/>
          </a:p>
        </p:txBody>
      </p:sp>
      <p:sp>
        <p:nvSpPr>
          <p:cNvPr id="9" name="Text 6"/>
          <p:cNvSpPr/>
          <p:nvPr/>
        </p:nvSpPr>
        <p:spPr>
          <a:xfrm>
            <a:off x="5285523" y="2148243"/>
            <a:ext cx="1714632" cy="6041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Не трогайте и не обезвреживайте сами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661574" y="5823843"/>
            <a:ext cx="10868547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Спокойствие и чёткое следование алгоритму — залог вашей безопасности и безопасности окружающих. Не паникуйте, действуйте по инструкции.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89087"/>
            <a:ext cx="6720910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Ваша гражданская позиция</a:t>
            </a:r>
            <a:endParaRPr lang="en-US" sz="35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1606153"/>
            <a:ext cx="3063104" cy="2426196"/>
          </a:xfrm>
          <a:prstGeom prst="rect">
            <a:avLst/>
          </a:prstGeom>
        </p:spPr>
      </p:pic>
      <p:pic>
        <p:nvPicPr>
          <p:cNvPr id="5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57164" y="1767681"/>
            <a:ext cx="215399" cy="215404"/>
          </a:xfrm>
          <a:prstGeom prst="rect">
            <a:avLst/>
          </a:prstGeom>
        </p:spPr>
      </p:pic>
      <p:sp>
        <p:nvSpPr>
          <p:cNvPr id="6" name="Text 1"/>
          <p:cNvSpPr/>
          <p:nvPr/>
        </p:nvSpPr>
        <p:spPr>
          <a:xfrm>
            <a:off x="5438242" y="2324298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Толерантность</a:t>
            </a:r>
            <a:endParaRPr lang="en-US" sz="1750" dirty="0"/>
          </a:p>
        </p:txBody>
      </p:sp>
      <p:sp>
        <p:nvSpPr>
          <p:cNvPr id="7" name="Text 2"/>
          <p:cNvSpPr/>
          <p:nvPr/>
        </p:nvSpPr>
        <p:spPr>
          <a:xfrm>
            <a:off x="5438242" y="2707084"/>
            <a:ext cx="2653341" cy="11203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Умение жить в мире, уважая различия других людей — национальные, религиозные и культурные.</a:t>
            </a:r>
            <a:endParaRPr lang="en-US" sz="1400" dirty="0"/>
          </a:p>
        </p:txBody>
      </p:sp>
      <p:pic>
        <p:nvPicPr>
          <p:cNvPr id="8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67017" y="1606153"/>
            <a:ext cx="3063203" cy="2426196"/>
          </a:xfrm>
          <a:prstGeom prst="rect">
            <a:avLst/>
          </a:prstGeom>
        </p:spPr>
      </p:pic>
      <p:pic>
        <p:nvPicPr>
          <p:cNvPr id="9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890919" y="1767681"/>
            <a:ext cx="215399" cy="215404"/>
          </a:xfrm>
          <a:prstGeom prst="rect">
            <a:avLst/>
          </a:prstGeom>
        </p:spPr>
      </p:pic>
      <p:sp>
        <p:nvSpPr>
          <p:cNvPr id="10" name="Text 3"/>
          <p:cNvSpPr/>
          <p:nvPr/>
        </p:nvSpPr>
        <p:spPr>
          <a:xfrm>
            <a:off x="8671899" y="2324298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Здравый смысл</a:t>
            </a:r>
            <a:endParaRPr lang="en-US" sz="1750" dirty="0"/>
          </a:p>
        </p:txBody>
      </p:sp>
      <p:sp>
        <p:nvSpPr>
          <p:cNvPr id="11" name="Text 4"/>
          <p:cNvSpPr/>
          <p:nvPr/>
        </p:nvSpPr>
        <p:spPr>
          <a:xfrm>
            <a:off x="8671899" y="2707084"/>
            <a:ext cx="2653440" cy="11203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Анализируйте поступающую информацию критически. Эмоции не должны заменять рациональное мышление.</a:t>
            </a:r>
            <a:endParaRPr lang="en-US" sz="1400" dirty="0"/>
          </a:p>
        </p:txBody>
      </p:sp>
      <p:pic>
        <p:nvPicPr>
          <p:cNvPr id="12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33360" y="4202906"/>
            <a:ext cx="6296860" cy="1866007"/>
          </a:xfrm>
          <a:prstGeom prst="rect">
            <a:avLst/>
          </a:prstGeom>
        </p:spPr>
      </p:pic>
      <p:pic>
        <p:nvPicPr>
          <p:cNvPr id="13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274091" y="4364434"/>
            <a:ext cx="215399" cy="215404"/>
          </a:xfrm>
          <a:prstGeom prst="rect">
            <a:avLst/>
          </a:prstGeom>
        </p:spPr>
      </p:pic>
      <p:sp>
        <p:nvSpPr>
          <p:cNvPr id="14" name="Text 5"/>
          <p:cNvSpPr/>
          <p:nvPr/>
        </p:nvSpPr>
        <p:spPr>
          <a:xfrm>
            <a:off x="5438242" y="4921052"/>
            <a:ext cx="245342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Ответственный выбор</a:t>
            </a:r>
            <a:endParaRPr lang="en-US" sz="1750" dirty="0"/>
          </a:p>
        </p:txBody>
      </p:sp>
      <p:sp>
        <p:nvSpPr>
          <p:cNvPr id="15" name="Text 6"/>
          <p:cNvSpPr/>
          <p:nvPr/>
        </p:nvSpPr>
        <p:spPr>
          <a:xfrm>
            <a:off x="5438242" y="5303838"/>
            <a:ext cx="5887096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Будущее общества зависит от решений, которые вы принимаете сегодня. Каждый выбор имеет последствия.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17662"/>
            <a:ext cx="6296860" cy="10632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Выбор за вами: созидание вместо разрушения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661475" y="2110482"/>
            <a:ext cx="6296860" cy="2966442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67825" y="2116832"/>
            <a:ext cx="3142080" cy="1739007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6" name="Text 3"/>
          <p:cNvSpPr/>
          <p:nvPr/>
        </p:nvSpPr>
        <p:spPr>
          <a:xfrm>
            <a:off x="837881" y="2286893"/>
            <a:ext cx="2801967" cy="5314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🤝</a:t>
            </a:r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Общая ответственность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837881" y="2910086"/>
            <a:ext cx="2801967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Безопасность общества — это забота каждого из нас, а не только государства.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3809905" y="2116832"/>
            <a:ext cx="3142080" cy="1739007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9" name="Shape 6"/>
          <p:cNvSpPr/>
          <p:nvPr/>
        </p:nvSpPr>
        <p:spPr>
          <a:xfrm>
            <a:off x="3809905" y="2116832"/>
            <a:ext cx="19050" cy="1739007"/>
          </a:xfrm>
          <a:prstGeom prst="roundRect">
            <a:avLst>
              <a:gd name="adj" fmla="val 803700"/>
            </a:avLst>
          </a:prstGeom>
          <a:solidFill>
            <a:srgbClr val="E5562D"/>
          </a:solidFill>
          <a:ln/>
        </p:spPr>
      </p:sp>
      <p:sp>
        <p:nvSpPr>
          <p:cNvPr id="10" name="Text 7"/>
          <p:cNvSpPr/>
          <p:nvPr/>
        </p:nvSpPr>
        <p:spPr>
          <a:xfrm>
            <a:off x="3979961" y="2286893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📚</a:t>
            </a:r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Знание закона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3979961" y="2644378"/>
            <a:ext cx="2801967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Правовая грамотность сегодня убережёт от тяжких последствий завтра.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667825" y="3855839"/>
            <a:ext cx="6284160" cy="1214735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13" name="Shape 10"/>
          <p:cNvSpPr/>
          <p:nvPr/>
        </p:nvSpPr>
        <p:spPr>
          <a:xfrm>
            <a:off x="667825" y="3855839"/>
            <a:ext cx="6284160" cy="19050"/>
          </a:xfrm>
          <a:prstGeom prst="roundRect">
            <a:avLst>
              <a:gd name="adj" fmla="val 803700"/>
            </a:avLst>
          </a:prstGeom>
          <a:solidFill>
            <a:srgbClr val="E5562D"/>
          </a:solidFill>
          <a:ln/>
        </p:spPr>
      </p:sp>
      <p:sp>
        <p:nvSpPr>
          <p:cNvPr id="14" name="Text 11"/>
          <p:cNvSpPr/>
          <p:nvPr/>
        </p:nvSpPr>
        <p:spPr>
          <a:xfrm>
            <a:off x="837881" y="4025900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🌟</a:t>
            </a:r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Осознанность</a:t>
            </a:r>
            <a:endParaRPr lang="en-US" sz="1650" dirty="0"/>
          </a:p>
        </p:txBody>
      </p:sp>
      <p:sp>
        <p:nvSpPr>
          <p:cNvPr id="15" name="Text 12"/>
          <p:cNvSpPr/>
          <p:nvPr/>
        </p:nvSpPr>
        <p:spPr>
          <a:xfrm>
            <a:off x="837881" y="4383385"/>
            <a:ext cx="5944047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Будьте бдительны, уважайте права окружающих и выбирайте путь созидания.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661475" y="5249168"/>
            <a:ext cx="6296860" cy="618927"/>
          </a:xfrm>
          <a:prstGeom prst="roundRect">
            <a:avLst>
              <a:gd name="adj" fmla="val 24737"/>
            </a:avLst>
          </a:prstGeom>
          <a:solidFill>
            <a:srgbClr val="B6FCB8"/>
          </a:solidFill>
          <a:ln/>
        </p:spPr>
      </p:sp>
      <p:pic>
        <p:nvPicPr>
          <p:cNvPr id="1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" y="5484316"/>
            <a:ext cx="212620" cy="170061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1214209" y="5429349"/>
            <a:ext cx="6183654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Помните:</a:t>
            </a:r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вы — будущее нашей страны. Делайте осознанный выбор!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2026-06-19T12:37:11Z</dcterms:created>
  <dcterms:modified xsi:type="dcterms:W3CDTF">2026-06-19T12:37:11Z</dcterms:modified>
</cp:coreProperties>
</file>