
<file path=[Content_Types].xml><?xml version="1.0" encoding="utf-8"?>
<Types xmlns="http://schemas.openxmlformats.org/package/2006/content-types">
  <Default Extension="fntdata" ContentType="application/x-fontdata"/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true" autoCompressPictures="0" embedTrueTypeFonts="true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notesMasterIdLst>
    <p:notesMasterId r:id="rId11"/>
  </p:notesMasterIdLst>
  <p:sldSz cx="9144000" cy="5143500"/>
  <p:notesSz cx="5143500" cy="9144000"/>
  <p:embeddedFontLst>
    <p:embeddedFont>
      <p:font typeface="Host Grotesk Light"/>
      <p:regular r:id="rId201314"/>
    </p:embeddedFont>
    <p:embeddedFont>
      <p:font typeface="Host Grotesk"/>
      <p:regular r:id="rId201315"/>
    </p:embeddedFont>
    <p:embeddedFont>
      <p:font typeface="Host Grotesk Medium"/>
      <p:regular r:id="rId201316"/>
    </p:embeddedFont>
    <p:embeddedFont>
      <p:font typeface="Host Grotesk SemiBold"/>
      <p:regular r:id="rId201317"/>
    </p:embeddedFont>
    <p:embeddedFont>
      <p:font typeface="Host Grotesk Bold"/>
      <p:regular r:id="rId201318"/>
    </p:embeddedFont>
    <p:embeddedFont>
      <p:font typeface="Host Grotesk ExtraBold"/>
      <p:regular r:id="rId201319"/>
    </p:embeddedFont>
    <p:embeddedFont>
      <p:font typeface="Roboto Light"/>
      <p:regular r:id="rId201320"/>
    </p:embeddedFont>
    <p:embeddedFont>
      <p:font typeface="Roboto"/>
      <p:regular r:id="rId201321"/>
    </p:embeddedFont>
    <p:embeddedFont>
      <p:font typeface="Roboto Thin"/>
      <p:regular r:id="rId201322"/>
    </p:embeddedFont>
    <p:embeddedFont>
      <p:font typeface="Roboto ExtraLight"/>
      <p:regular r:id="rId201323"/>
    </p:embeddedFont>
    <p:embeddedFont>
      <p:font typeface="Roboto Medium"/>
      <p:regular r:id="rId201324"/>
    </p:embeddedFont>
    <p:embeddedFont>
      <p:font typeface="Roboto SemiBold"/>
      <p:regular r:id="rId201325"/>
    </p:embeddedFont>
    <p:embeddedFont>
      <p:font typeface="Roboto Bold"/>
      <p:regular r:id="rId201326"/>
    </p:embeddedFont>
    <p:embeddedFont>
      <p:font typeface="Roboto ExtraBold"/>
      <p:regular r:id="rId201327"/>
    </p:embeddedFont>
    <p:embeddedFont>
      <p:font typeface="Roboto Black"/>
      <p:regular r:id="rId201328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notesMaster" Target="notesMasters/notesMaster1.xml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201314" Target="fonts/201314.fntdata" Type="http://schemas.openxmlformats.org/officeDocument/2006/relationships/font"/><Relationship Id="rId201315" Target="fonts/201315.fntdata" Type="http://schemas.openxmlformats.org/officeDocument/2006/relationships/font"/><Relationship Id="rId201316" Target="fonts/201316.fntdata" Type="http://schemas.openxmlformats.org/officeDocument/2006/relationships/font"/><Relationship Id="rId201317" Target="fonts/201317.fntdata" Type="http://schemas.openxmlformats.org/officeDocument/2006/relationships/font"/><Relationship Id="rId201318" Target="fonts/201318.fntdata" Type="http://schemas.openxmlformats.org/officeDocument/2006/relationships/font"/><Relationship Id="rId201319" Target="fonts/201319.fntdata" Type="http://schemas.openxmlformats.org/officeDocument/2006/relationships/font"/><Relationship Id="rId201320" Target="fonts/201320.fntdata" Type="http://schemas.openxmlformats.org/officeDocument/2006/relationships/font"/><Relationship Id="rId201321" Target="fonts/201321.fntdata" Type="http://schemas.openxmlformats.org/officeDocument/2006/relationships/font"/><Relationship Id="rId201322" Target="fonts/201322.fntdata" Type="http://schemas.openxmlformats.org/officeDocument/2006/relationships/font"/><Relationship Id="rId201323" Target="fonts/201323.fntdata" Type="http://schemas.openxmlformats.org/officeDocument/2006/relationships/font"/><Relationship Id="rId201324" Target="fonts/201324.fntdata" Type="http://schemas.openxmlformats.org/officeDocument/2006/relationships/font"/><Relationship Id="rId201325" Target="fonts/201325.fntdata" Type="http://schemas.openxmlformats.org/officeDocument/2006/relationships/font"/><Relationship Id="rId201326" Target="fonts/201326.fntdata" Type="http://schemas.openxmlformats.org/officeDocument/2006/relationships/font"/><Relationship Id="rId201327" Target="fonts/201327.fntdata" Type="http://schemas.openxmlformats.org/officeDocument/2006/relationships/font"/><Relationship Id="rId201328" Target="fonts/201328.fntdata" Type="http://schemas.openxmlformats.org/officeDocument/2006/relationships/font"/><Relationship Id="rId201329" Target="fonts/201329.fntdata" Type="http://schemas.openxmlformats.org/officeDocument/2006/relationships/font"/><Relationship Id="rId201330" Target="fonts/201330.fntdata" Type="http://schemas.openxmlformats.org/officeDocument/2006/relationships/font"/><Relationship Id="rId201331" Target="fonts/201331.fntdata" Type="http://schemas.openxmlformats.org/officeDocument/2006/relationships/font"/><Relationship Id="rId201332" Target="fonts/201332.fntdata" Type="http://schemas.openxmlformats.org/officeDocument/2006/relationships/font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2-1.png"/><Relationship Id="rId3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mast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9F5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029180" y="4844491"/>
            <a:ext cx="1071843" cy="256032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image" Target="../media/image-2-2.png"/><Relationship Id="rId3" Type="http://schemas.openxmlformats.org/officeDocument/2006/relationships/image" Target="../media/image-2-3.svg"/><Relationship Id="rId4" Type="http://schemas.openxmlformats.org/officeDocument/2006/relationships/image" Target="../media/image-2-4.png"/><Relationship Id="rId5" Type="http://schemas.openxmlformats.org/officeDocument/2006/relationships/image" Target="../media/image-2-5.svg"/><Relationship Id="rId6" Type="http://schemas.openxmlformats.org/officeDocument/2006/relationships/image" Target="../media/image-2-6.png"/><Relationship Id="rId7" Type="http://schemas.openxmlformats.org/officeDocument/2006/relationships/image" Target="../media/image-2-7.svg"/><Relationship Id="rId8" Type="http://schemas.openxmlformats.org/officeDocument/2006/relationships/slideLayout" Target="../slideLayouts/slideLayout2.xml"/><Relationship Id="rId9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image" Target="../media/image-7-2.svg"/><Relationship Id="rId3" Type="http://schemas.openxmlformats.org/officeDocument/2006/relationships/image" Target="../media/image-7-3.png"/><Relationship Id="rId4" Type="http://schemas.openxmlformats.org/officeDocument/2006/relationships/image" Target="../media/image-7-4.svg"/><Relationship Id="rId5" Type="http://schemas.openxmlformats.org/officeDocument/2006/relationships/image" Target="../media/image-7-5.png"/><Relationship Id="rId6" Type="http://schemas.openxmlformats.org/officeDocument/2006/relationships/image" Target="../media/image-7-6.svg"/><Relationship Id="rId7" Type="http://schemas.openxmlformats.org/officeDocument/2006/relationships/slideLayout" Target="../slideLayouts/slideLayout2.xml"/><Relationship Id="rId8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image" Target="../media/image-8-2.png"/><Relationship Id="rId3" Type="http://schemas.openxmlformats.org/officeDocument/2006/relationships/image" Target="../media/image-8-3.svg"/><Relationship Id="rId4" Type="http://schemas.openxmlformats.org/officeDocument/2006/relationships/image" Target="../media/image-8-4.png"/><Relationship Id="rId5" Type="http://schemas.openxmlformats.org/officeDocument/2006/relationships/image" Target="../media/image-8-5.svg"/><Relationship Id="rId6" Type="http://schemas.openxmlformats.org/officeDocument/2006/relationships/image" Target="../media/image-8-6.png"/><Relationship Id="rId7" Type="http://schemas.openxmlformats.org/officeDocument/2006/relationships/image" Target="../media/image-8-7.svg"/><Relationship Id="rId8" Type="http://schemas.openxmlformats.org/officeDocument/2006/relationships/image" Target="../media/image-8-8.png"/><Relationship Id="rId9" Type="http://schemas.openxmlformats.org/officeDocument/2006/relationships/image" Target="../media/image-8-9.svg"/><Relationship Id="rId10" Type="http://schemas.openxmlformats.org/officeDocument/2006/relationships/slideLayout" Target="../slideLayouts/slideLayout2.xml"/><Relationship Id="rId11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9-1.png"/><Relationship Id="rId2" Type="http://schemas.openxmlformats.org/officeDocument/2006/relationships/image" Target="../media/image-9-2.png"/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360045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3925119" y="1597223"/>
            <a:ext cx="4722763" cy="88597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7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Для чего я помню третье сентября</a:t>
            </a:r>
            <a:endParaRPr lang="en-US" sz="2750" dirty="0"/>
          </a:p>
        </p:txBody>
      </p:sp>
      <p:sp>
        <p:nvSpPr>
          <p:cNvPr id="4" name="Text 1"/>
          <p:cNvSpPr/>
          <p:nvPr/>
        </p:nvSpPr>
        <p:spPr>
          <a:xfrm>
            <a:off x="3925119" y="2695798"/>
            <a:ext cx="4722763" cy="85040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5000"/>
              </a:lnSpc>
              <a:buNone/>
            </a:pPr>
            <a:r>
              <a:rPr lang="en-US" sz="11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День солидарности в борьбе с терроризмом — не просто дата в календаре. Это день, когда мы должны вспомнить о Беслане, о жертвах и о том, что мы должны делать, чтобы подобная трагедия никогда больше не повторилась.</a:t>
            </a:r>
            <a:endParaRPr lang="en-US" sz="11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360045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3925119" y="397743"/>
            <a:ext cx="4722763" cy="8029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5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1 сентября 2004 года: Начало трагедии</a:t>
            </a:r>
            <a:endParaRPr lang="en-US" sz="2500" dirty="0"/>
          </a:p>
        </p:txBody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910831" y="1375246"/>
            <a:ext cx="4737050" cy="1107132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4110707" y="1517972"/>
            <a:ext cx="2032546" cy="2006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Школа №1 города Беслан</a:t>
            </a:r>
            <a:endParaRPr lang="en-US" sz="1250" dirty="0"/>
          </a:p>
        </p:txBody>
      </p:sp>
      <p:sp>
        <p:nvSpPr>
          <p:cNvPr id="6" name="Text 2"/>
          <p:cNvSpPr/>
          <p:nvPr/>
        </p:nvSpPr>
        <p:spPr>
          <a:xfrm>
            <a:off x="4110707" y="1788468"/>
            <a:ext cx="4394448" cy="55118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9000"/>
              </a:lnSpc>
              <a:buNone/>
            </a:pPr>
            <a:r>
              <a:rPr lang="en-US" sz="10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Обычный праздничный день превратился в кошмар — вооружённые террористы захватили здание школы, взяв в заложники детей, родителей и учителей.</a:t>
            </a:r>
            <a:endParaRPr lang="en-US" sz="1000" dirty="0"/>
          </a:p>
        </p:txBody>
      </p:sp>
      <p:pic>
        <p:nvPicPr>
          <p:cNvPr id="7" name="Image 2" descr="preencoded.png">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910831" y="2598762"/>
            <a:ext cx="4737050" cy="1107132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4110707" y="2741488"/>
            <a:ext cx="1932087" cy="2006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Более 1128 заложников</a:t>
            </a:r>
            <a:endParaRPr lang="en-US" sz="1250" dirty="0"/>
          </a:p>
        </p:txBody>
      </p:sp>
      <p:sp>
        <p:nvSpPr>
          <p:cNvPr id="9" name="Text 4"/>
          <p:cNvSpPr/>
          <p:nvPr/>
        </p:nvSpPr>
        <p:spPr>
          <a:xfrm>
            <a:off x="4110707" y="3011984"/>
            <a:ext cx="4394448" cy="55118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9000"/>
              </a:lnSpc>
              <a:buNone/>
            </a:pPr>
            <a:r>
              <a:rPr lang="en-US" sz="10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Большинство из них — дети. Они оказались в нечеловеческих условиях: без воды, еды и медицинской помощи на протяжении трёх долгих дней.</a:t>
            </a:r>
            <a:endParaRPr lang="en-US" sz="1000" dirty="0"/>
          </a:p>
        </p:txBody>
      </p:sp>
      <p:pic>
        <p:nvPicPr>
          <p:cNvPr id="10" name="Image 3" descr="preencoded.png">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910831" y="3822278"/>
            <a:ext cx="4737050" cy="923404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4110707" y="3965004"/>
            <a:ext cx="2033662" cy="2006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Три дня борьбы за жизнь</a:t>
            </a:r>
            <a:endParaRPr lang="en-US" sz="1250" dirty="0"/>
          </a:p>
        </p:txBody>
      </p:sp>
      <p:sp>
        <p:nvSpPr>
          <p:cNvPr id="12" name="Text 6"/>
          <p:cNvSpPr/>
          <p:nvPr/>
        </p:nvSpPr>
        <p:spPr>
          <a:xfrm>
            <a:off x="4110707" y="4235500"/>
            <a:ext cx="4394448" cy="36745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9000"/>
              </a:lnSpc>
              <a:buNone/>
            </a:pPr>
            <a:r>
              <a:rPr lang="en-US" sz="10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Жажда, страх, отчаяние — и невероятная стойкость людей, которые не сломались даже в самых страшных условиях.</a:t>
            </a:r>
            <a:endParaRPr lang="en-US" sz="1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1444823"/>
            <a:ext cx="8151763" cy="88597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7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Последствия террора - это погибшие, раненые и заложники. </a:t>
            </a:r>
            <a:endParaRPr lang="en-US" sz="2750" dirty="0"/>
          </a:p>
        </p:txBody>
      </p:sp>
      <p:sp>
        <p:nvSpPr>
          <p:cNvPr id="3" name="Text 1"/>
          <p:cNvSpPr/>
          <p:nvPr/>
        </p:nvSpPr>
        <p:spPr>
          <a:xfrm>
            <a:off x="496119" y="2387501"/>
            <a:ext cx="8151763" cy="88597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7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Это судьбы людей, навсегда изменённые трагедией…</a:t>
            </a:r>
            <a:endParaRPr lang="en-US" sz="2750" dirty="0"/>
          </a:p>
        </p:txBody>
      </p:sp>
      <p:sp>
        <p:nvSpPr>
          <p:cNvPr id="4" name="Text 2"/>
          <p:cNvSpPr/>
          <p:nvPr/>
        </p:nvSpPr>
        <p:spPr>
          <a:xfrm>
            <a:off x="496119" y="3486076"/>
            <a:ext cx="8608963" cy="21260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5000"/>
              </a:lnSpc>
              <a:buNone/>
            </a:pPr>
            <a:endParaRPr lang="en-US" sz="11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414486"/>
            <a:ext cx="3972520" cy="4223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6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Что такое терроризм</a:t>
            </a:r>
            <a:endParaRPr lang="en-US" sz="265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96119" y="1410891"/>
            <a:ext cx="5183237" cy="2937123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6013772" y="1158701"/>
            <a:ext cx="2309813" cy="2111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3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Происхождение слова</a:t>
            </a:r>
            <a:endParaRPr lang="en-US" sz="1300" dirty="0"/>
          </a:p>
        </p:txBody>
      </p:sp>
      <p:sp>
        <p:nvSpPr>
          <p:cNvPr id="5" name="Text 2"/>
          <p:cNvSpPr/>
          <p:nvPr/>
        </p:nvSpPr>
        <p:spPr>
          <a:xfrm>
            <a:off x="6013772" y="1498550"/>
            <a:ext cx="2638797" cy="59382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2000"/>
              </a:lnSpc>
              <a:buNone/>
            </a:pP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От латинского "</a:t>
            </a:r>
            <a:pPr algn="l" indent="0" marL="0">
              <a:lnSpc>
                <a:spcPct val="122000"/>
              </a:lnSpc>
              <a:buNone/>
            </a:pPr>
            <a:r>
              <a:rPr lang="en-US" sz="10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terror"</a:t>
            </a:r>
            <a:pPr algn="l" indent="0" marL="0">
              <a:lnSpc>
                <a:spcPct val="122000"/>
              </a:lnSpc>
              <a:buNone/>
            </a:pP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— страх, ужас. Именно это чувство является главным оружием террористов.</a:t>
            </a:r>
            <a:endParaRPr lang="en-US" sz="1050" dirty="0"/>
          </a:p>
        </p:txBody>
      </p:sp>
      <p:sp>
        <p:nvSpPr>
          <p:cNvPr id="6" name="Text 3"/>
          <p:cNvSpPr/>
          <p:nvPr/>
        </p:nvSpPr>
        <p:spPr>
          <a:xfrm>
            <a:off x="6013772" y="2221111"/>
            <a:ext cx="2146176" cy="2111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3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Суть явления</a:t>
            </a:r>
            <a:endParaRPr lang="en-US" sz="1300" dirty="0"/>
          </a:p>
        </p:txBody>
      </p:sp>
      <p:sp>
        <p:nvSpPr>
          <p:cNvPr id="7" name="Text 4"/>
          <p:cNvSpPr/>
          <p:nvPr/>
        </p:nvSpPr>
        <p:spPr>
          <a:xfrm>
            <a:off x="6013772" y="2560960"/>
            <a:ext cx="2638797" cy="79176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2000"/>
              </a:lnSpc>
              <a:buNone/>
            </a:pP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Политическое насилие, направленное на запугивание мирного населения. Терроризм не имеет национальности и религии — он враг всего человечества.</a:t>
            </a:r>
            <a:endParaRPr lang="en-US" sz="1050" dirty="0"/>
          </a:p>
        </p:txBody>
      </p:sp>
      <p:sp>
        <p:nvSpPr>
          <p:cNvPr id="8" name="Text 5"/>
          <p:cNvSpPr/>
          <p:nvPr/>
        </p:nvSpPr>
        <p:spPr>
          <a:xfrm>
            <a:off x="6013772" y="3481462"/>
            <a:ext cx="2146176" cy="2111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3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Масштаб угрозы</a:t>
            </a:r>
            <a:endParaRPr lang="en-US" sz="1300" dirty="0"/>
          </a:p>
        </p:txBody>
      </p:sp>
      <p:sp>
        <p:nvSpPr>
          <p:cNvPr id="9" name="Text 6"/>
          <p:cNvSpPr/>
          <p:nvPr/>
        </p:nvSpPr>
        <p:spPr>
          <a:xfrm>
            <a:off x="6013772" y="3821311"/>
            <a:ext cx="2638797" cy="79176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2000"/>
              </a:lnSpc>
              <a:buNone/>
            </a:pP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Терроризм разрушает основы безопасности общества, подрывает доверие между людьми и государствами.</a:t>
            </a:r>
            <a:endParaRPr lang="en-US" sz="10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360045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3925119" y="457349"/>
            <a:ext cx="4497363" cy="4429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7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Солидарность как сила</a:t>
            </a:r>
            <a:endParaRPr lang="en-US" sz="2750" dirty="0"/>
          </a:p>
        </p:txBody>
      </p:sp>
      <p:sp>
        <p:nvSpPr>
          <p:cNvPr id="4" name="Text 1"/>
          <p:cNvSpPr/>
          <p:nvPr/>
        </p:nvSpPr>
        <p:spPr>
          <a:xfrm>
            <a:off x="3925119" y="1112937"/>
            <a:ext cx="4722763" cy="122247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5000"/>
              </a:lnSpc>
              <a:buNone/>
            </a:pPr>
            <a:r>
              <a:rPr lang="en-US" sz="11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Солидарность </a:t>
            </a:r>
            <a:pPr algn="l" indent="0" marL="0">
              <a:lnSpc>
                <a:spcPct val="125000"/>
              </a:lnSpc>
              <a:spcAft>
                <a:spcPts val="1250"/>
              </a:spcAft>
              <a:buNone/>
            </a:pPr>
            <a:r>
              <a:rPr lang="en-US" sz="11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— это способность людей объединяться на основе общности интересов, ценностей, целей или идеалов, чтобы действовать совместно, поддерживать друг друга и нести ответственность за совместные действия. </a:t>
            </a:r>
            <a:endParaRPr lang="en-US" sz="1100" dirty="0"/>
          </a:p>
          <a:p>
            <a:pPr algn="l" indent="0" marL="0">
              <a:lnSpc>
                <a:spcPct val="125000"/>
              </a:lnSpc>
              <a:buNone/>
            </a:pPr>
            <a:r>
              <a:rPr lang="en-US" sz="11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Когда мы вместе, мы сильнее любой угрозы.</a:t>
            </a:r>
            <a:endParaRPr lang="en-US" sz="1100" dirty="0"/>
          </a:p>
        </p:txBody>
      </p:sp>
      <p:sp>
        <p:nvSpPr>
          <p:cNvPr id="5" name="Shape 2"/>
          <p:cNvSpPr/>
          <p:nvPr/>
        </p:nvSpPr>
        <p:spPr>
          <a:xfrm>
            <a:off x="3925119" y="2494880"/>
            <a:ext cx="2290465" cy="1237357"/>
          </a:xfrm>
          <a:prstGeom prst="roundRect">
            <a:avLst>
              <a:gd name="adj" fmla="val 4812"/>
            </a:avLst>
          </a:prstGeom>
          <a:solidFill>
            <a:srgbClr val="D9EDF2"/>
          </a:solidFill>
          <a:ln w="4763">
            <a:solidFill>
              <a:srgbClr val="BFD3D8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4071640" y="2641402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3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Память объединяет</a:t>
            </a:r>
            <a:endParaRPr lang="en-US" sz="1350" dirty="0"/>
          </a:p>
        </p:txBody>
      </p:sp>
      <p:sp>
        <p:nvSpPr>
          <p:cNvPr id="7" name="Text 4"/>
          <p:cNvSpPr/>
          <p:nvPr/>
        </p:nvSpPr>
        <p:spPr>
          <a:xfrm>
            <a:off x="4071640" y="2947913"/>
            <a:ext cx="1997422" cy="63780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5000"/>
              </a:lnSpc>
              <a:buNone/>
            </a:pPr>
            <a:r>
              <a:rPr lang="en-US" sz="11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Общая память о трагедии создаёт связь между поколениями и народами</a:t>
            </a:r>
            <a:endParaRPr lang="en-US" sz="1100" dirty="0"/>
          </a:p>
        </p:txBody>
      </p:sp>
      <p:sp>
        <p:nvSpPr>
          <p:cNvPr id="8" name="Shape 5"/>
          <p:cNvSpPr/>
          <p:nvPr/>
        </p:nvSpPr>
        <p:spPr>
          <a:xfrm>
            <a:off x="6357342" y="2494880"/>
            <a:ext cx="2290539" cy="1237357"/>
          </a:xfrm>
          <a:prstGeom prst="roundRect">
            <a:avLst>
              <a:gd name="adj" fmla="val 4812"/>
            </a:avLst>
          </a:prstGeom>
          <a:solidFill>
            <a:srgbClr val="D9EDF2"/>
          </a:solidFill>
          <a:ln w="4763">
            <a:solidFill>
              <a:srgbClr val="BFD3D8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6503863" y="2641402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3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Знание защищает</a:t>
            </a:r>
            <a:endParaRPr lang="en-US" sz="1350" dirty="0"/>
          </a:p>
        </p:txBody>
      </p:sp>
      <p:sp>
        <p:nvSpPr>
          <p:cNvPr id="10" name="Text 7"/>
          <p:cNvSpPr/>
          <p:nvPr/>
        </p:nvSpPr>
        <p:spPr>
          <a:xfrm>
            <a:off x="6503863" y="2947913"/>
            <a:ext cx="1997497" cy="63780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5000"/>
              </a:lnSpc>
              <a:buNone/>
            </a:pPr>
            <a:r>
              <a:rPr lang="en-US" sz="11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Информированность и готовность — основа безопасности каждого из нас</a:t>
            </a:r>
            <a:endParaRPr lang="en-US" sz="1100" dirty="0"/>
          </a:p>
        </p:txBody>
      </p:sp>
      <p:sp>
        <p:nvSpPr>
          <p:cNvPr id="11" name="Shape 8"/>
          <p:cNvSpPr/>
          <p:nvPr/>
        </p:nvSpPr>
        <p:spPr>
          <a:xfrm>
            <a:off x="3925119" y="3873996"/>
            <a:ext cx="4722763" cy="812155"/>
          </a:xfrm>
          <a:prstGeom prst="roundRect">
            <a:avLst>
              <a:gd name="adj" fmla="val 7331"/>
            </a:avLst>
          </a:prstGeom>
          <a:solidFill>
            <a:srgbClr val="D9EDF2"/>
          </a:solidFill>
          <a:ln w="4763">
            <a:solidFill>
              <a:srgbClr val="BFD3D8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4071640" y="4020517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3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Действие меняет</a:t>
            </a:r>
            <a:endParaRPr lang="en-US" sz="1350" dirty="0"/>
          </a:p>
        </p:txBody>
      </p:sp>
      <p:sp>
        <p:nvSpPr>
          <p:cNvPr id="13" name="Text 10"/>
          <p:cNvSpPr/>
          <p:nvPr/>
        </p:nvSpPr>
        <p:spPr>
          <a:xfrm>
            <a:off x="4071640" y="4327029"/>
            <a:ext cx="4429720" cy="21260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5000"/>
              </a:lnSpc>
              <a:buNone/>
            </a:pPr>
            <a:r>
              <a:rPr lang="en-US" sz="11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Каждый человек способен внести вклад в борьбу с терроризмом</a:t>
            </a:r>
            <a:endParaRPr lang="en-US" sz="11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80182" y="431304"/>
            <a:ext cx="3059906" cy="3253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0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Хроника памяти</a:t>
            </a:r>
            <a:endParaRPr lang="en-US" sz="200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80182" y="957263"/>
            <a:ext cx="3464793" cy="3464793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1780170" y="1978673"/>
            <a:ext cx="339387" cy="1288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104000"/>
              </a:lnSpc>
              <a:buNone/>
            </a:pPr>
            <a:r>
              <a:rPr lang="en-US" sz="800" b="1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2004</a:t>
            </a:r>
            <a:endParaRPr lang="en-US" sz="800" dirty="0"/>
          </a:p>
        </p:txBody>
      </p:sp>
      <p:sp>
        <p:nvSpPr>
          <p:cNvPr id="5" name="Text 2"/>
          <p:cNvSpPr/>
          <p:nvPr/>
        </p:nvSpPr>
        <p:spPr>
          <a:xfrm>
            <a:off x="3181787" y="1978673"/>
            <a:ext cx="330401" cy="1288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104000"/>
              </a:lnSpc>
              <a:buNone/>
            </a:pPr>
            <a:r>
              <a:rPr lang="en-US" sz="800" b="1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2005</a:t>
            </a:r>
            <a:endParaRPr lang="en-US" sz="800" dirty="0"/>
          </a:p>
        </p:txBody>
      </p:sp>
      <p:sp>
        <p:nvSpPr>
          <p:cNvPr id="6" name="Text 3"/>
          <p:cNvSpPr/>
          <p:nvPr/>
        </p:nvSpPr>
        <p:spPr>
          <a:xfrm>
            <a:off x="980182" y="4508004"/>
            <a:ext cx="3921993" cy="1353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8000"/>
              </a:lnSpc>
              <a:buNone/>
            </a:pPr>
            <a:endParaRPr lang="en-US" sz="800" dirty="0"/>
          </a:p>
        </p:txBody>
      </p:sp>
      <p:sp>
        <p:nvSpPr>
          <p:cNvPr id="7" name="Text 4"/>
          <p:cNvSpPr/>
          <p:nvPr/>
        </p:nvSpPr>
        <p:spPr>
          <a:xfrm>
            <a:off x="4703638" y="2370906"/>
            <a:ext cx="2004417" cy="16266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0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От трагедии — к памяти</a:t>
            </a:r>
            <a:endParaRPr lang="en-US" sz="1000" dirty="0"/>
          </a:p>
        </p:txBody>
      </p:sp>
      <p:sp>
        <p:nvSpPr>
          <p:cNvPr id="8" name="Text 5"/>
          <p:cNvSpPr/>
          <p:nvPr/>
        </p:nvSpPr>
        <p:spPr>
          <a:xfrm>
            <a:off x="4703638" y="2609999"/>
            <a:ext cx="3464793" cy="61019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8000"/>
              </a:lnSpc>
              <a:buNone/>
            </a:pPr>
            <a:r>
              <a:rPr lang="en-US" sz="8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В 2005 году Федеральным законом был учреждён </a:t>
            </a:r>
            <a:pPr algn="l" indent="0" marL="0">
              <a:lnSpc>
                <a:spcPct val="108000"/>
              </a:lnSpc>
              <a:buNone/>
            </a:pPr>
            <a:r>
              <a:rPr lang="en-US" sz="8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День солидарности в борьбе с терроризмом</a:t>
            </a:r>
            <a:pPr algn="l" indent="0" marL="0">
              <a:lnSpc>
                <a:spcPct val="108000"/>
              </a:lnSpc>
              <a:spcAft>
                <a:spcPts val="500"/>
              </a:spcAft>
              <a:buNone/>
            </a:pPr>
            <a:r>
              <a:rPr lang="en-US" sz="8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 Дата 3 сентября стала символом общероссийской скорби и единства.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1147242"/>
            <a:ext cx="6594946" cy="4429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7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Меры противостояния терроризму</a:t>
            </a:r>
            <a:endParaRPr lang="en-US" sz="275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496119" y="1873746"/>
            <a:ext cx="354360" cy="35436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96119" y="2405286"/>
            <a:ext cx="2218506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3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Государственная система</a:t>
            </a:r>
            <a:endParaRPr lang="en-US" sz="1350" dirty="0"/>
          </a:p>
        </p:txBody>
      </p:sp>
      <p:sp>
        <p:nvSpPr>
          <p:cNvPr id="5" name="Text 2"/>
          <p:cNvSpPr/>
          <p:nvPr/>
        </p:nvSpPr>
        <p:spPr>
          <a:xfrm>
            <a:off x="496119" y="2711797"/>
            <a:ext cx="2599134" cy="85040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5000"/>
              </a:lnSpc>
              <a:buNone/>
            </a:pPr>
            <a:r>
              <a:rPr lang="en-US" sz="11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Антикризисное управление, специальные службы и законодательная база обеспечивают защиту граждан на всех уровнях.</a:t>
            </a:r>
            <a:endParaRPr lang="en-US" sz="1100" dirty="0"/>
          </a:p>
        </p:txBody>
      </p:sp>
      <p:pic>
        <p:nvPicPr>
          <p:cNvPr id="6" name="Image 1" descr="preencoded.png">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272433" y="1873746"/>
            <a:ext cx="354360" cy="35436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3272433" y="2405286"/>
            <a:ext cx="1982614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3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Бдительность граждан</a:t>
            </a:r>
            <a:endParaRPr lang="en-US" sz="1350" dirty="0"/>
          </a:p>
        </p:txBody>
      </p:sp>
      <p:sp>
        <p:nvSpPr>
          <p:cNvPr id="8" name="Text 4"/>
          <p:cNvSpPr/>
          <p:nvPr/>
        </p:nvSpPr>
        <p:spPr>
          <a:xfrm>
            <a:off x="3272433" y="2711797"/>
            <a:ext cx="2599134" cy="85040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5000"/>
              </a:lnSpc>
              <a:buNone/>
            </a:pPr>
            <a:r>
              <a:rPr lang="en-US" sz="11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Внимание к подозрительным предметам, поведению и ситуациям — важнейший элемент общественной безопасности.</a:t>
            </a:r>
            <a:endParaRPr lang="en-US" sz="1100" dirty="0"/>
          </a:p>
        </p:txBody>
      </p:sp>
      <p:pic>
        <p:nvPicPr>
          <p:cNvPr id="9" name="Image 2" descr="preencoded.png">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048747" y="1873746"/>
            <a:ext cx="354360" cy="354360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6048747" y="2405286"/>
            <a:ext cx="2599134" cy="44291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3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Информационная безопасность</a:t>
            </a:r>
            <a:endParaRPr lang="en-US" sz="1350" dirty="0"/>
          </a:p>
        </p:txBody>
      </p:sp>
      <p:sp>
        <p:nvSpPr>
          <p:cNvPr id="11" name="Text 6"/>
          <p:cNvSpPr/>
          <p:nvPr/>
        </p:nvSpPr>
        <p:spPr>
          <a:xfrm>
            <a:off x="6048747" y="2933254"/>
            <a:ext cx="2599134" cy="106300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5000"/>
              </a:lnSpc>
              <a:buNone/>
            </a:pPr>
            <a:r>
              <a:rPr lang="en-US" sz="11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Проверка источников, противодействие фейкам и экстремистской пропаганде в интернете защищает общество изнутри.</a:t>
            </a:r>
            <a:endParaRPr lang="en-US" sz="11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416496"/>
            <a:ext cx="4999955" cy="4291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7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Ваша роль в безопасности</a:t>
            </a:r>
            <a:endParaRPr lang="en-US" sz="270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96119" y="1418034"/>
            <a:ext cx="5181377" cy="2936081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6017270" y="1178123"/>
            <a:ext cx="2202359" cy="21453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3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Знать и действовать</a:t>
            </a:r>
            <a:endParaRPr lang="en-US" sz="1350" dirty="0"/>
          </a:p>
        </p:txBody>
      </p:sp>
      <p:pic>
        <p:nvPicPr>
          <p:cNvPr id="5" name="Image 1" descr="preencoded.png">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68764" y="1542306"/>
            <a:ext cx="205978" cy="205978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6463531" y="1542306"/>
            <a:ext cx="2189038" cy="60833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3000"/>
              </a:lnSpc>
              <a:buNone/>
            </a:pPr>
            <a:r>
              <a:rPr lang="en-US" sz="10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Обращайте внимание</a:t>
            </a:r>
            <a:pPr algn="l" indent="0" marL="0">
              <a:lnSpc>
                <a:spcPct val="123000"/>
              </a:lnSpc>
              <a:buNone/>
            </a:pP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на подозрительные предметы, людей и ситуации вокруг вас</a:t>
            </a:r>
            <a:endParaRPr lang="en-US" sz="1050" dirty="0"/>
          </a:p>
        </p:txBody>
      </p:sp>
      <p:pic>
        <p:nvPicPr>
          <p:cNvPr id="7" name="Image 2" descr="preencoded.png">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068764" y="2416671"/>
            <a:ext cx="205978" cy="205978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6463531" y="2416671"/>
            <a:ext cx="2189038" cy="60833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3000"/>
              </a:lnSpc>
              <a:buNone/>
            </a:pPr>
            <a:r>
              <a:rPr lang="en-US" sz="10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Не поддавайтесь панике</a:t>
            </a:r>
            <a:pPr algn="l" indent="0" marL="0">
              <a:lnSpc>
                <a:spcPct val="123000"/>
              </a:lnSpc>
              <a:buNone/>
            </a:pP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— сохраняйте спокойствие и помогайте другим</a:t>
            </a:r>
            <a:endParaRPr lang="en-US" sz="1050" dirty="0"/>
          </a:p>
        </p:txBody>
      </p:sp>
      <p:pic>
        <p:nvPicPr>
          <p:cNvPr id="9" name="Image 3" descr="preencoded.png">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068764" y="3291036"/>
            <a:ext cx="205978" cy="205978"/>
          </a:xfrm>
          <a:prstGeom prst="rect">
            <a:avLst/>
          </a:prstGeom>
        </p:spPr>
      </p:pic>
      <p:sp>
        <p:nvSpPr>
          <p:cNvPr id="10" name="Text 4"/>
          <p:cNvSpPr/>
          <p:nvPr/>
        </p:nvSpPr>
        <p:spPr>
          <a:xfrm>
            <a:off x="6463531" y="3291036"/>
            <a:ext cx="2189038" cy="60833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3000"/>
              </a:lnSpc>
              <a:buNone/>
            </a:pPr>
            <a:r>
              <a:rPr lang="en-US" sz="10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Следуйте инструкциям</a:t>
            </a:r>
            <a:pPr algn="l" indent="0" marL="0">
              <a:lnSpc>
                <a:spcPct val="123000"/>
              </a:lnSpc>
              <a:buNone/>
            </a:pP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сотрудников экстренных служб без промедления</a:t>
            </a:r>
            <a:endParaRPr lang="en-US" sz="1050" dirty="0"/>
          </a:p>
        </p:txBody>
      </p:sp>
      <p:pic>
        <p:nvPicPr>
          <p:cNvPr id="11" name="Image 4" descr="preencoded.png">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068764" y="4165402"/>
            <a:ext cx="205978" cy="205978"/>
          </a:xfrm>
          <a:prstGeom prst="rect">
            <a:avLst/>
          </a:prstGeom>
        </p:spPr>
      </p:pic>
      <p:sp>
        <p:nvSpPr>
          <p:cNvPr id="12" name="Text 5"/>
          <p:cNvSpPr/>
          <p:nvPr/>
        </p:nvSpPr>
        <p:spPr>
          <a:xfrm>
            <a:off x="6463531" y="4165402"/>
            <a:ext cx="2189038" cy="40555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3000"/>
              </a:lnSpc>
              <a:buNone/>
            </a:pPr>
            <a:r>
              <a:rPr lang="en-US" sz="10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Сообщайте</a:t>
            </a:r>
            <a:pPr algn="l" indent="0" marL="0">
              <a:lnSpc>
                <a:spcPct val="123000"/>
              </a:lnSpc>
              <a:buNone/>
            </a:pP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о подозрительных ситуациях по номеру 112</a:t>
            </a:r>
            <a:endParaRPr lang="en-US" sz="10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360045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3925119" y="1000125"/>
            <a:ext cx="4722763" cy="12227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8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Мы помним, чтобы защитить будущее</a:t>
            </a:r>
            <a:endParaRPr lang="en-US" sz="3850" dirty="0"/>
          </a:p>
        </p:txBody>
      </p:sp>
      <p:sp>
        <p:nvSpPr>
          <p:cNvPr id="4" name="Text 1"/>
          <p:cNvSpPr/>
          <p:nvPr/>
        </p:nvSpPr>
        <p:spPr>
          <a:xfrm>
            <a:off x="3925119" y="2435498"/>
            <a:ext cx="4722763" cy="63780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5000"/>
              </a:lnSpc>
              <a:buNone/>
            </a:pPr>
            <a:r>
              <a:rPr lang="en-US" sz="11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Третье сентября — день, когда каждый из нас вспоминает жертв террора и даёт себе обещание: быть бдительным, быть солидарным, быть сильным. Память — это не слабость. Это наша сила.</a:t>
            </a:r>
            <a:endParaRPr lang="en-US" sz="1100" dirty="0"/>
          </a:p>
        </p:txBody>
      </p:sp>
      <p:sp>
        <p:nvSpPr>
          <p:cNvPr id="5" name="Shape 2"/>
          <p:cNvSpPr/>
          <p:nvPr/>
        </p:nvSpPr>
        <p:spPr>
          <a:xfrm>
            <a:off x="3925119" y="3232770"/>
            <a:ext cx="4722763" cy="751136"/>
          </a:xfrm>
          <a:prstGeom prst="roundRect">
            <a:avLst>
              <a:gd name="adj" fmla="val 7927"/>
            </a:avLst>
          </a:prstGeom>
          <a:solidFill>
            <a:srgbClr val="B6D6FC"/>
          </a:solidFill>
          <a:ln/>
        </p:spPr>
      </p:sp>
      <p:pic>
        <p:nvPicPr>
          <p:cNvPr id="6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6877" y="3428777"/>
            <a:ext cx="177180" cy="141759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4385816" y="3395737"/>
            <a:ext cx="4120307" cy="42520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5000"/>
              </a:lnSpc>
              <a:buNone/>
            </a:pPr>
            <a:r>
              <a:rPr lang="en-US" sz="1100" b="1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3 сентября</a:t>
            </a:r>
            <a:pPr algn="l" indent="0" marL="0">
              <a:lnSpc>
                <a:spcPct val="125000"/>
              </a:lnSpc>
              <a:buNone/>
            </a:pPr>
            <a:r>
              <a:rPr lang="en-US" sz="110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— День солидарности в борьбе с терроризмом. Помним. </a:t>
            </a:r>
            <a:endParaRPr lang="en-US" sz="11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lastModifiedBy/>
  <cp:revision>1</cp:revision>
  <dcterms:created xsi:type="dcterms:W3CDTF">2026-06-19T13:23:37Z</dcterms:created>
  <dcterms:modified xsi:type="dcterms:W3CDTF">2026-06-19T13:23:37Z</dcterms:modified>
</cp:coreProperties>
</file>